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9" r:id="rId2"/>
  </p:sldMasterIdLst>
  <p:notesMasterIdLst>
    <p:notesMasterId r:id="rId60"/>
  </p:notesMasterIdLst>
  <p:handoutMasterIdLst>
    <p:handoutMasterId r:id="rId61"/>
  </p:handoutMasterIdLst>
  <p:sldIdLst>
    <p:sldId id="256" r:id="rId3"/>
    <p:sldId id="324" r:id="rId4"/>
    <p:sldId id="257" r:id="rId5"/>
    <p:sldId id="260" r:id="rId6"/>
    <p:sldId id="263" r:id="rId7"/>
    <p:sldId id="264" r:id="rId8"/>
    <p:sldId id="261" r:id="rId9"/>
    <p:sldId id="262" r:id="rId10"/>
    <p:sldId id="265" r:id="rId11"/>
    <p:sldId id="269" r:id="rId12"/>
    <p:sldId id="301" r:id="rId13"/>
    <p:sldId id="271" r:id="rId14"/>
    <p:sldId id="272" r:id="rId15"/>
    <p:sldId id="325" r:id="rId16"/>
    <p:sldId id="326" r:id="rId17"/>
    <p:sldId id="318" r:id="rId18"/>
    <p:sldId id="273" r:id="rId19"/>
    <p:sldId id="290" r:id="rId20"/>
    <p:sldId id="320" r:id="rId21"/>
    <p:sldId id="321" r:id="rId22"/>
    <p:sldId id="285" r:id="rId23"/>
    <p:sldId id="297" r:id="rId24"/>
    <p:sldId id="302" r:id="rId25"/>
    <p:sldId id="281" r:id="rId26"/>
    <p:sldId id="322" r:id="rId27"/>
    <p:sldId id="323" r:id="rId28"/>
    <p:sldId id="282" r:id="rId29"/>
    <p:sldId id="283" r:id="rId30"/>
    <p:sldId id="270" r:id="rId31"/>
    <p:sldId id="298" r:id="rId32"/>
    <p:sldId id="294" r:id="rId33"/>
    <p:sldId id="274" r:id="rId34"/>
    <p:sldId id="275" r:id="rId35"/>
    <p:sldId id="317" r:id="rId36"/>
    <p:sldId id="276" r:id="rId37"/>
    <p:sldId id="278" r:id="rId38"/>
    <p:sldId id="319" r:id="rId39"/>
    <p:sldId id="279" r:id="rId40"/>
    <p:sldId id="280" r:id="rId41"/>
    <p:sldId id="310" r:id="rId42"/>
    <p:sldId id="300" r:id="rId43"/>
    <p:sldId id="316" r:id="rId44"/>
    <p:sldId id="327" r:id="rId45"/>
    <p:sldId id="299" r:id="rId46"/>
    <p:sldId id="315" r:id="rId47"/>
    <p:sldId id="312" r:id="rId48"/>
    <p:sldId id="313" r:id="rId49"/>
    <p:sldId id="314" r:id="rId50"/>
    <p:sldId id="304" r:id="rId51"/>
    <p:sldId id="306" r:id="rId52"/>
    <p:sldId id="308" r:id="rId53"/>
    <p:sldId id="305" r:id="rId54"/>
    <p:sldId id="292" r:id="rId55"/>
    <p:sldId id="268" r:id="rId56"/>
    <p:sldId id="293" r:id="rId57"/>
    <p:sldId id="287" r:id="rId58"/>
    <p:sldId id="259" r:id="rId59"/>
  </p:sldIdLst>
  <p:sldSz cx="12192000" cy="6858000"/>
  <p:notesSz cx="9882188" cy="67452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99"/>
    <a:srgbClr val="FFFF00"/>
    <a:srgbClr val="FFCCCC"/>
    <a:srgbClr val="29235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1" autoAdjust="0"/>
    <p:restoredTop sz="94660" autoAdjust="0"/>
  </p:normalViewPr>
  <p:slideViewPr>
    <p:cSldViewPr snapToGrid="0">
      <p:cViewPr>
        <p:scale>
          <a:sx n="95" d="100"/>
          <a:sy n="95" d="100"/>
        </p:scale>
        <p:origin x="-1122" y="-564"/>
      </p:cViewPr>
      <p:guideLst>
        <p:guide orient="horz" pos="2160"/>
        <p:guide pos="3840"/>
      </p:guideLst>
    </p:cSldViewPr>
  </p:slideViewPr>
  <p:outlineViewPr>
    <p:cViewPr>
      <p:scale>
        <a:sx n="33" d="100"/>
        <a:sy n="33" d="100"/>
      </p:scale>
      <p:origin x="0" y="2796"/>
    </p:cViewPr>
  </p:outlineViewPr>
  <p:notesTextViewPr>
    <p:cViewPr>
      <p:scale>
        <a:sx n="1" d="1"/>
        <a:sy n="1" d="1"/>
      </p:scale>
      <p:origin x="0" y="0"/>
    </p:cViewPr>
  </p:notesTextViewPr>
  <p:sorterViewPr>
    <p:cViewPr>
      <p:scale>
        <a:sx n="100" d="100"/>
        <a:sy n="100" d="100"/>
      </p:scale>
      <p:origin x="0" y="2502"/>
    </p:cViewPr>
  </p:sorterViewPr>
  <p:notesViewPr>
    <p:cSldViewPr snapToGrid="0">
      <p:cViewPr varScale="1">
        <p:scale>
          <a:sx n="119" d="100"/>
          <a:sy n="119" d="100"/>
        </p:scale>
        <p:origin x="-2016" y="-108"/>
      </p:cViewPr>
      <p:guideLst>
        <p:guide orient="horz" pos="2124"/>
        <p:guide pos="311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8DD2F-CBBA-4744-87E2-5F186F6F7164}" type="doc">
      <dgm:prSet loTypeId="urn:microsoft.com/office/officeart/2005/8/layout/gear1" loCatId="relationship" qsTypeId="urn:microsoft.com/office/officeart/2005/8/quickstyle/simple1" qsCatId="simple" csTypeId="urn:microsoft.com/office/officeart/2005/8/colors/accent1_2" csCatId="accent1" phldr="1"/>
      <dgm:spPr/>
    </dgm:pt>
    <dgm:pt modelId="{5D2589E7-1964-4A32-96DE-08648BF6F9D6}">
      <dgm:prSet phldrT="[Texte]"/>
      <dgm:spPr/>
      <dgm:t>
        <a:bodyPr/>
        <a:lstStyle/>
        <a:p>
          <a:r>
            <a:rPr lang="fr-FR" dirty="0" smtClean="0"/>
            <a:t>?</a:t>
          </a:r>
          <a:endParaRPr lang="fr-FR" dirty="0"/>
        </a:p>
      </dgm:t>
    </dgm:pt>
    <dgm:pt modelId="{C91C56B1-5A68-4BCF-B686-FAE926AB6B68}" type="parTrans" cxnId="{1264AE06-F470-485A-BD7A-7829D355FA37}">
      <dgm:prSet/>
      <dgm:spPr/>
      <dgm:t>
        <a:bodyPr/>
        <a:lstStyle/>
        <a:p>
          <a:endParaRPr lang="fr-FR"/>
        </a:p>
      </dgm:t>
    </dgm:pt>
    <dgm:pt modelId="{8C18AC28-D021-479D-B308-1AB8E95DC092}" type="sibTrans" cxnId="{1264AE06-F470-485A-BD7A-7829D355FA37}">
      <dgm:prSet/>
      <dgm:spPr/>
      <dgm:t>
        <a:bodyPr/>
        <a:lstStyle/>
        <a:p>
          <a:endParaRPr lang="fr-FR"/>
        </a:p>
      </dgm:t>
    </dgm:pt>
    <dgm:pt modelId="{67A27F1A-CE69-409B-960C-F1ED96E2A210}">
      <dgm:prSet phldrT="[Texte]"/>
      <dgm:spPr/>
      <dgm:t>
        <a:bodyPr/>
        <a:lstStyle/>
        <a:p>
          <a:r>
            <a:rPr lang="fr-FR" dirty="0" smtClean="0"/>
            <a:t>?</a:t>
          </a:r>
          <a:endParaRPr lang="fr-FR" dirty="0"/>
        </a:p>
      </dgm:t>
    </dgm:pt>
    <dgm:pt modelId="{1991F0B1-F0D3-44BA-9468-7E54861C792D}" type="parTrans" cxnId="{997D3819-B384-4D6B-AA01-08EB702639CF}">
      <dgm:prSet/>
      <dgm:spPr/>
      <dgm:t>
        <a:bodyPr/>
        <a:lstStyle/>
        <a:p>
          <a:endParaRPr lang="fr-FR"/>
        </a:p>
      </dgm:t>
    </dgm:pt>
    <dgm:pt modelId="{610DFE38-E556-4F54-A69F-0FE9704CF925}" type="sibTrans" cxnId="{997D3819-B384-4D6B-AA01-08EB702639CF}">
      <dgm:prSet/>
      <dgm:spPr/>
      <dgm:t>
        <a:bodyPr/>
        <a:lstStyle/>
        <a:p>
          <a:endParaRPr lang="fr-FR"/>
        </a:p>
      </dgm:t>
    </dgm:pt>
    <dgm:pt modelId="{1795417D-8523-4615-9A2B-62ACA8561B92}">
      <dgm:prSet phldrT="[Texte]"/>
      <dgm:spPr/>
      <dgm:t>
        <a:bodyPr/>
        <a:lstStyle/>
        <a:p>
          <a:r>
            <a:rPr lang="fr-FR" dirty="0" smtClean="0"/>
            <a:t>?</a:t>
          </a:r>
          <a:endParaRPr lang="fr-FR" dirty="0"/>
        </a:p>
      </dgm:t>
    </dgm:pt>
    <dgm:pt modelId="{D2FC54DC-B33A-4B1D-AC55-BE0E7E02DD13}" type="parTrans" cxnId="{36E1916D-CB6C-4294-A859-67839867458E}">
      <dgm:prSet/>
      <dgm:spPr/>
      <dgm:t>
        <a:bodyPr/>
        <a:lstStyle/>
        <a:p>
          <a:endParaRPr lang="fr-FR"/>
        </a:p>
      </dgm:t>
    </dgm:pt>
    <dgm:pt modelId="{C381208C-BE05-4BE6-A0C3-D9F364E4A15D}" type="sibTrans" cxnId="{36E1916D-CB6C-4294-A859-67839867458E}">
      <dgm:prSet/>
      <dgm:spPr/>
      <dgm:t>
        <a:bodyPr/>
        <a:lstStyle/>
        <a:p>
          <a:endParaRPr lang="fr-FR"/>
        </a:p>
      </dgm:t>
    </dgm:pt>
    <dgm:pt modelId="{77F026D4-4844-4442-BF92-DDC6CF080BE2}" type="pres">
      <dgm:prSet presAssocID="{2A38DD2F-CBBA-4744-87E2-5F186F6F7164}" presName="composite" presStyleCnt="0">
        <dgm:presLayoutVars>
          <dgm:chMax val="3"/>
          <dgm:animLvl val="lvl"/>
          <dgm:resizeHandles val="exact"/>
        </dgm:presLayoutVars>
      </dgm:prSet>
      <dgm:spPr/>
    </dgm:pt>
    <dgm:pt modelId="{3839AD2E-31D7-46F2-9757-265BB0DCC722}" type="pres">
      <dgm:prSet presAssocID="{5D2589E7-1964-4A32-96DE-08648BF6F9D6}" presName="gear1" presStyleLbl="node1" presStyleIdx="0" presStyleCnt="3" custLinFactNeighborX="-46632" custLinFactNeighborY="-22085">
        <dgm:presLayoutVars>
          <dgm:chMax val="1"/>
          <dgm:bulletEnabled val="1"/>
        </dgm:presLayoutVars>
      </dgm:prSet>
      <dgm:spPr/>
      <dgm:t>
        <a:bodyPr/>
        <a:lstStyle/>
        <a:p>
          <a:endParaRPr lang="fr-FR"/>
        </a:p>
      </dgm:t>
    </dgm:pt>
    <dgm:pt modelId="{9F9FB1CC-4302-43DA-B158-D8B8E51D05D4}" type="pres">
      <dgm:prSet presAssocID="{5D2589E7-1964-4A32-96DE-08648BF6F9D6}" presName="gear1srcNode" presStyleLbl="node1" presStyleIdx="0" presStyleCnt="3"/>
      <dgm:spPr/>
      <dgm:t>
        <a:bodyPr/>
        <a:lstStyle/>
        <a:p>
          <a:endParaRPr lang="fr-FR"/>
        </a:p>
      </dgm:t>
    </dgm:pt>
    <dgm:pt modelId="{1A52B2A5-F344-4454-9256-1F306A1EDA0F}" type="pres">
      <dgm:prSet presAssocID="{5D2589E7-1964-4A32-96DE-08648BF6F9D6}" presName="gear1dstNode" presStyleLbl="node1" presStyleIdx="0" presStyleCnt="3"/>
      <dgm:spPr/>
      <dgm:t>
        <a:bodyPr/>
        <a:lstStyle/>
        <a:p>
          <a:endParaRPr lang="fr-FR"/>
        </a:p>
      </dgm:t>
    </dgm:pt>
    <dgm:pt modelId="{079994CC-51AA-4237-A958-B9B41D42D528}" type="pres">
      <dgm:prSet presAssocID="{67A27F1A-CE69-409B-960C-F1ED96E2A210}" presName="gear2" presStyleLbl="node1" presStyleIdx="1" presStyleCnt="3" custLinFactNeighborX="-33400" custLinFactNeighborY="-47146">
        <dgm:presLayoutVars>
          <dgm:chMax val="1"/>
          <dgm:bulletEnabled val="1"/>
        </dgm:presLayoutVars>
      </dgm:prSet>
      <dgm:spPr/>
      <dgm:t>
        <a:bodyPr/>
        <a:lstStyle/>
        <a:p>
          <a:endParaRPr lang="fr-FR"/>
        </a:p>
      </dgm:t>
    </dgm:pt>
    <dgm:pt modelId="{B3DBEBB3-6F80-4276-9ED0-F8D9D7881267}" type="pres">
      <dgm:prSet presAssocID="{67A27F1A-CE69-409B-960C-F1ED96E2A210}" presName="gear2srcNode" presStyleLbl="node1" presStyleIdx="1" presStyleCnt="3"/>
      <dgm:spPr/>
      <dgm:t>
        <a:bodyPr/>
        <a:lstStyle/>
        <a:p>
          <a:endParaRPr lang="fr-FR"/>
        </a:p>
      </dgm:t>
    </dgm:pt>
    <dgm:pt modelId="{D375DDFD-1C7F-4BCC-92B8-768B124AED4D}" type="pres">
      <dgm:prSet presAssocID="{67A27F1A-CE69-409B-960C-F1ED96E2A210}" presName="gear2dstNode" presStyleLbl="node1" presStyleIdx="1" presStyleCnt="3"/>
      <dgm:spPr/>
      <dgm:t>
        <a:bodyPr/>
        <a:lstStyle/>
        <a:p>
          <a:endParaRPr lang="fr-FR"/>
        </a:p>
      </dgm:t>
    </dgm:pt>
    <dgm:pt modelId="{4E81388C-D383-4547-AD1A-A5E0238EDCC4}" type="pres">
      <dgm:prSet presAssocID="{1795417D-8523-4615-9A2B-62ACA8561B92}" presName="gear3" presStyleLbl="node1" presStyleIdx="2" presStyleCnt="3"/>
      <dgm:spPr/>
      <dgm:t>
        <a:bodyPr/>
        <a:lstStyle/>
        <a:p>
          <a:endParaRPr lang="fr-FR"/>
        </a:p>
      </dgm:t>
    </dgm:pt>
    <dgm:pt modelId="{59ECD9CF-ADB0-4943-B56E-BCF323CDFD67}" type="pres">
      <dgm:prSet presAssocID="{1795417D-8523-4615-9A2B-62ACA8561B92}" presName="gear3tx" presStyleLbl="node1" presStyleIdx="2" presStyleCnt="3">
        <dgm:presLayoutVars>
          <dgm:chMax val="1"/>
          <dgm:bulletEnabled val="1"/>
        </dgm:presLayoutVars>
      </dgm:prSet>
      <dgm:spPr/>
      <dgm:t>
        <a:bodyPr/>
        <a:lstStyle/>
        <a:p>
          <a:endParaRPr lang="fr-FR"/>
        </a:p>
      </dgm:t>
    </dgm:pt>
    <dgm:pt modelId="{55CBB767-5894-496D-88CD-E0AB5EAB1134}" type="pres">
      <dgm:prSet presAssocID="{1795417D-8523-4615-9A2B-62ACA8561B92}" presName="gear3srcNode" presStyleLbl="node1" presStyleIdx="2" presStyleCnt="3"/>
      <dgm:spPr/>
      <dgm:t>
        <a:bodyPr/>
        <a:lstStyle/>
        <a:p>
          <a:endParaRPr lang="fr-FR"/>
        </a:p>
      </dgm:t>
    </dgm:pt>
    <dgm:pt modelId="{004485E6-4634-485E-B585-0763EA5693D2}" type="pres">
      <dgm:prSet presAssocID="{1795417D-8523-4615-9A2B-62ACA8561B92}" presName="gear3dstNode" presStyleLbl="node1" presStyleIdx="2" presStyleCnt="3"/>
      <dgm:spPr/>
      <dgm:t>
        <a:bodyPr/>
        <a:lstStyle/>
        <a:p>
          <a:endParaRPr lang="fr-FR"/>
        </a:p>
      </dgm:t>
    </dgm:pt>
    <dgm:pt modelId="{8CE1A209-C5B9-4E55-B3FB-5D202F7005A2}" type="pres">
      <dgm:prSet presAssocID="{8C18AC28-D021-479D-B308-1AB8E95DC092}" presName="connector1" presStyleLbl="sibTrans2D1" presStyleIdx="0" presStyleCnt="3" custLinFactNeighborX="-35441" custLinFactNeighborY="-43963"/>
      <dgm:spPr/>
      <dgm:t>
        <a:bodyPr/>
        <a:lstStyle/>
        <a:p>
          <a:endParaRPr lang="fr-FR"/>
        </a:p>
      </dgm:t>
    </dgm:pt>
    <dgm:pt modelId="{C86D7DC2-8456-402B-A946-D90C6404BD5B}" type="pres">
      <dgm:prSet presAssocID="{610DFE38-E556-4F54-A69F-0FE9704CF925}" presName="connector2" presStyleLbl="sibTrans2D1" presStyleIdx="1" presStyleCnt="3" custLinFactNeighborX="-37962" custLinFactNeighborY="-34784"/>
      <dgm:spPr/>
      <dgm:t>
        <a:bodyPr/>
        <a:lstStyle/>
        <a:p>
          <a:endParaRPr lang="fr-FR"/>
        </a:p>
      </dgm:t>
    </dgm:pt>
    <dgm:pt modelId="{D77C2CA9-F9C0-43F6-A279-9DAF67745373}" type="pres">
      <dgm:prSet presAssocID="{C381208C-BE05-4BE6-A0C3-D9F364E4A15D}" presName="connector3" presStyleLbl="sibTrans2D1" presStyleIdx="2" presStyleCnt="3" custLinFactNeighborX="11161" custLinFactNeighborY="-18449"/>
      <dgm:spPr/>
      <dgm:t>
        <a:bodyPr/>
        <a:lstStyle/>
        <a:p>
          <a:endParaRPr lang="fr-FR"/>
        </a:p>
      </dgm:t>
    </dgm:pt>
  </dgm:ptLst>
  <dgm:cxnLst>
    <dgm:cxn modelId="{FFC11945-1186-43CE-99BE-3731756079F1}" type="presOf" srcId="{C381208C-BE05-4BE6-A0C3-D9F364E4A15D}" destId="{D77C2CA9-F9C0-43F6-A279-9DAF67745373}" srcOrd="0" destOrd="0" presId="urn:microsoft.com/office/officeart/2005/8/layout/gear1"/>
    <dgm:cxn modelId="{B1C0B37B-431B-4DC0-9E06-FE650C102193}" type="presOf" srcId="{67A27F1A-CE69-409B-960C-F1ED96E2A210}" destId="{D375DDFD-1C7F-4BCC-92B8-768B124AED4D}" srcOrd="2" destOrd="0" presId="urn:microsoft.com/office/officeart/2005/8/layout/gear1"/>
    <dgm:cxn modelId="{B20A83D8-94D7-404E-AF6B-67B6F5BAEE01}" type="presOf" srcId="{1795417D-8523-4615-9A2B-62ACA8561B92}" destId="{4E81388C-D383-4547-AD1A-A5E0238EDCC4}" srcOrd="0" destOrd="0" presId="urn:microsoft.com/office/officeart/2005/8/layout/gear1"/>
    <dgm:cxn modelId="{AD528DFE-071E-4005-B323-9F7005F96C45}" type="presOf" srcId="{5D2589E7-1964-4A32-96DE-08648BF6F9D6}" destId="{9F9FB1CC-4302-43DA-B158-D8B8E51D05D4}" srcOrd="1" destOrd="0" presId="urn:microsoft.com/office/officeart/2005/8/layout/gear1"/>
    <dgm:cxn modelId="{EEC1E649-ECE4-4457-AE50-5440DB29D344}" type="presOf" srcId="{610DFE38-E556-4F54-A69F-0FE9704CF925}" destId="{C86D7DC2-8456-402B-A946-D90C6404BD5B}" srcOrd="0" destOrd="0" presId="urn:microsoft.com/office/officeart/2005/8/layout/gear1"/>
    <dgm:cxn modelId="{1264AE06-F470-485A-BD7A-7829D355FA37}" srcId="{2A38DD2F-CBBA-4744-87E2-5F186F6F7164}" destId="{5D2589E7-1964-4A32-96DE-08648BF6F9D6}" srcOrd="0" destOrd="0" parTransId="{C91C56B1-5A68-4BCF-B686-FAE926AB6B68}" sibTransId="{8C18AC28-D021-479D-B308-1AB8E95DC092}"/>
    <dgm:cxn modelId="{566F6261-FC4B-4387-B9E3-3A8DDB66635C}" type="presOf" srcId="{2A38DD2F-CBBA-4744-87E2-5F186F6F7164}" destId="{77F026D4-4844-4442-BF92-DDC6CF080BE2}" srcOrd="0" destOrd="0" presId="urn:microsoft.com/office/officeart/2005/8/layout/gear1"/>
    <dgm:cxn modelId="{21419EBF-9B9B-42FC-9158-17E00E1A9966}" type="presOf" srcId="{67A27F1A-CE69-409B-960C-F1ED96E2A210}" destId="{B3DBEBB3-6F80-4276-9ED0-F8D9D7881267}" srcOrd="1" destOrd="0" presId="urn:microsoft.com/office/officeart/2005/8/layout/gear1"/>
    <dgm:cxn modelId="{D2058434-A46D-4A31-A84D-ABAE73AC301D}" type="presOf" srcId="{1795417D-8523-4615-9A2B-62ACA8561B92}" destId="{004485E6-4634-485E-B585-0763EA5693D2}" srcOrd="3" destOrd="0" presId="urn:microsoft.com/office/officeart/2005/8/layout/gear1"/>
    <dgm:cxn modelId="{1B9C3196-2CBE-4DB2-A8A4-9D7906368109}" type="presOf" srcId="{8C18AC28-D021-479D-B308-1AB8E95DC092}" destId="{8CE1A209-C5B9-4E55-B3FB-5D202F7005A2}" srcOrd="0" destOrd="0" presId="urn:microsoft.com/office/officeart/2005/8/layout/gear1"/>
    <dgm:cxn modelId="{EB6B8020-1A00-4C87-A9A5-D4FE42463BA3}" type="presOf" srcId="{5D2589E7-1964-4A32-96DE-08648BF6F9D6}" destId="{3839AD2E-31D7-46F2-9757-265BB0DCC722}" srcOrd="0" destOrd="0" presId="urn:microsoft.com/office/officeart/2005/8/layout/gear1"/>
    <dgm:cxn modelId="{BB6E6267-C71F-44E6-B025-1BD9047561A9}" type="presOf" srcId="{67A27F1A-CE69-409B-960C-F1ED96E2A210}" destId="{079994CC-51AA-4237-A958-B9B41D42D528}" srcOrd="0" destOrd="0" presId="urn:microsoft.com/office/officeart/2005/8/layout/gear1"/>
    <dgm:cxn modelId="{C7B6D013-2BD4-4D86-AD97-01388EF4A43C}" type="presOf" srcId="{1795417D-8523-4615-9A2B-62ACA8561B92}" destId="{55CBB767-5894-496D-88CD-E0AB5EAB1134}" srcOrd="2" destOrd="0" presId="urn:microsoft.com/office/officeart/2005/8/layout/gear1"/>
    <dgm:cxn modelId="{C4DF2AFB-83A9-4CCA-A15A-1CC580D59B74}" type="presOf" srcId="{5D2589E7-1964-4A32-96DE-08648BF6F9D6}" destId="{1A52B2A5-F344-4454-9256-1F306A1EDA0F}" srcOrd="2" destOrd="0" presId="urn:microsoft.com/office/officeart/2005/8/layout/gear1"/>
    <dgm:cxn modelId="{997D3819-B384-4D6B-AA01-08EB702639CF}" srcId="{2A38DD2F-CBBA-4744-87E2-5F186F6F7164}" destId="{67A27F1A-CE69-409B-960C-F1ED96E2A210}" srcOrd="1" destOrd="0" parTransId="{1991F0B1-F0D3-44BA-9468-7E54861C792D}" sibTransId="{610DFE38-E556-4F54-A69F-0FE9704CF925}"/>
    <dgm:cxn modelId="{36E1916D-CB6C-4294-A859-67839867458E}" srcId="{2A38DD2F-CBBA-4744-87E2-5F186F6F7164}" destId="{1795417D-8523-4615-9A2B-62ACA8561B92}" srcOrd="2" destOrd="0" parTransId="{D2FC54DC-B33A-4B1D-AC55-BE0E7E02DD13}" sibTransId="{C381208C-BE05-4BE6-A0C3-D9F364E4A15D}"/>
    <dgm:cxn modelId="{63FBECB9-9A7B-46BB-AA67-2510C7A4B8D0}" type="presOf" srcId="{1795417D-8523-4615-9A2B-62ACA8561B92}" destId="{59ECD9CF-ADB0-4943-B56E-BCF323CDFD67}" srcOrd="1" destOrd="0" presId="urn:microsoft.com/office/officeart/2005/8/layout/gear1"/>
    <dgm:cxn modelId="{743D0CC7-EABD-4FF6-B3F4-712CAB8C105C}" type="presParOf" srcId="{77F026D4-4844-4442-BF92-DDC6CF080BE2}" destId="{3839AD2E-31D7-46F2-9757-265BB0DCC722}" srcOrd="0" destOrd="0" presId="urn:microsoft.com/office/officeart/2005/8/layout/gear1"/>
    <dgm:cxn modelId="{90338342-6205-4F81-9216-DCB0365B3D3C}" type="presParOf" srcId="{77F026D4-4844-4442-BF92-DDC6CF080BE2}" destId="{9F9FB1CC-4302-43DA-B158-D8B8E51D05D4}" srcOrd="1" destOrd="0" presId="urn:microsoft.com/office/officeart/2005/8/layout/gear1"/>
    <dgm:cxn modelId="{7E9A1AE3-F575-4693-8624-B16B1028084B}" type="presParOf" srcId="{77F026D4-4844-4442-BF92-DDC6CF080BE2}" destId="{1A52B2A5-F344-4454-9256-1F306A1EDA0F}" srcOrd="2" destOrd="0" presId="urn:microsoft.com/office/officeart/2005/8/layout/gear1"/>
    <dgm:cxn modelId="{85876875-8DA7-4C8A-AE4A-CBCDD8F92D61}" type="presParOf" srcId="{77F026D4-4844-4442-BF92-DDC6CF080BE2}" destId="{079994CC-51AA-4237-A958-B9B41D42D528}" srcOrd="3" destOrd="0" presId="urn:microsoft.com/office/officeart/2005/8/layout/gear1"/>
    <dgm:cxn modelId="{BF540263-60FA-4ACD-A245-67D1DBDB55DC}" type="presParOf" srcId="{77F026D4-4844-4442-BF92-DDC6CF080BE2}" destId="{B3DBEBB3-6F80-4276-9ED0-F8D9D7881267}" srcOrd="4" destOrd="0" presId="urn:microsoft.com/office/officeart/2005/8/layout/gear1"/>
    <dgm:cxn modelId="{196CDC1F-E258-4F42-96AC-3C6AC2FB09EB}" type="presParOf" srcId="{77F026D4-4844-4442-BF92-DDC6CF080BE2}" destId="{D375DDFD-1C7F-4BCC-92B8-768B124AED4D}" srcOrd="5" destOrd="0" presId="urn:microsoft.com/office/officeart/2005/8/layout/gear1"/>
    <dgm:cxn modelId="{AE36D627-C261-4E20-96D0-2C4032C339ED}" type="presParOf" srcId="{77F026D4-4844-4442-BF92-DDC6CF080BE2}" destId="{4E81388C-D383-4547-AD1A-A5E0238EDCC4}" srcOrd="6" destOrd="0" presId="urn:microsoft.com/office/officeart/2005/8/layout/gear1"/>
    <dgm:cxn modelId="{0EAE1525-C910-4E8F-B6AB-CBCCE50E1539}" type="presParOf" srcId="{77F026D4-4844-4442-BF92-DDC6CF080BE2}" destId="{59ECD9CF-ADB0-4943-B56E-BCF323CDFD67}" srcOrd="7" destOrd="0" presId="urn:microsoft.com/office/officeart/2005/8/layout/gear1"/>
    <dgm:cxn modelId="{A90B7A44-2C9E-465E-A927-D0D97D463FFB}" type="presParOf" srcId="{77F026D4-4844-4442-BF92-DDC6CF080BE2}" destId="{55CBB767-5894-496D-88CD-E0AB5EAB1134}" srcOrd="8" destOrd="0" presId="urn:microsoft.com/office/officeart/2005/8/layout/gear1"/>
    <dgm:cxn modelId="{34B89605-9721-4923-87FA-C8189168B5A7}" type="presParOf" srcId="{77F026D4-4844-4442-BF92-DDC6CF080BE2}" destId="{004485E6-4634-485E-B585-0763EA5693D2}" srcOrd="9" destOrd="0" presId="urn:microsoft.com/office/officeart/2005/8/layout/gear1"/>
    <dgm:cxn modelId="{F030F34B-0D12-49D3-917F-885E3B61D601}" type="presParOf" srcId="{77F026D4-4844-4442-BF92-DDC6CF080BE2}" destId="{8CE1A209-C5B9-4E55-B3FB-5D202F7005A2}" srcOrd="10" destOrd="0" presId="urn:microsoft.com/office/officeart/2005/8/layout/gear1"/>
    <dgm:cxn modelId="{2FEE82D4-DFC1-4D32-AF6A-2ED6A72F4210}" type="presParOf" srcId="{77F026D4-4844-4442-BF92-DDC6CF080BE2}" destId="{C86D7DC2-8456-402B-A946-D90C6404BD5B}" srcOrd="11" destOrd="0" presId="urn:microsoft.com/office/officeart/2005/8/layout/gear1"/>
    <dgm:cxn modelId="{8045EA5F-E42B-42D2-8653-5A5C59203309}" type="presParOf" srcId="{77F026D4-4844-4442-BF92-DDC6CF080BE2}" destId="{D77C2CA9-F9C0-43F6-A279-9DAF67745373}" srcOrd="12" destOrd="0" presId="urn:microsoft.com/office/officeart/2005/8/layout/gear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39AD2E-31D7-46F2-9757-265BB0DCC722}">
      <dsp:nvSpPr>
        <dsp:cNvPr id="0" name=""/>
        <dsp:cNvSpPr/>
      </dsp:nvSpPr>
      <dsp:spPr>
        <a:xfrm>
          <a:off x="1168075" y="360037"/>
          <a:ext cx="602742" cy="602742"/>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a:t>
          </a:r>
          <a:endParaRPr lang="fr-FR" sz="1300" kern="1200" dirty="0"/>
        </a:p>
      </dsp:txBody>
      <dsp:txXfrm>
        <a:off x="1168075" y="360037"/>
        <a:ext cx="602742" cy="602742"/>
      </dsp:txXfrm>
    </dsp:sp>
    <dsp:sp modelId="{079994CC-51AA-4237-A958-B9B41D42D528}">
      <dsp:nvSpPr>
        <dsp:cNvPr id="0" name=""/>
        <dsp:cNvSpPr/>
      </dsp:nvSpPr>
      <dsp:spPr>
        <a:xfrm>
          <a:off x="952048" y="144018"/>
          <a:ext cx="438358" cy="43835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a:t>
          </a:r>
          <a:endParaRPr lang="fr-FR" sz="1300" kern="1200" dirty="0"/>
        </a:p>
      </dsp:txBody>
      <dsp:txXfrm>
        <a:off x="952048" y="144018"/>
        <a:ext cx="438358" cy="438358"/>
      </dsp:txXfrm>
    </dsp:sp>
    <dsp:sp modelId="{4E81388C-D383-4547-AD1A-A5E0238EDCC4}">
      <dsp:nvSpPr>
        <dsp:cNvPr id="0" name=""/>
        <dsp:cNvSpPr/>
      </dsp:nvSpPr>
      <dsp:spPr>
        <a:xfrm rot="20700000">
          <a:off x="1343985" y="48264"/>
          <a:ext cx="429501" cy="42950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fr-FR" sz="1300" kern="1200" dirty="0" smtClean="0"/>
            <a:t>?</a:t>
          </a:r>
          <a:endParaRPr lang="fr-FR" sz="1300" kern="1200" dirty="0"/>
        </a:p>
      </dsp:txBody>
      <dsp:txXfrm>
        <a:off x="1438187" y="142466"/>
        <a:ext cx="241097" cy="241097"/>
      </dsp:txXfrm>
    </dsp:sp>
    <dsp:sp modelId="{8CE1A209-C5B9-4E55-B3FB-5D202F7005A2}">
      <dsp:nvSpPr>
        <dsp:cNvPr id="0" name=""/>
        <dsp:cNvSpPr/>
      </dsp:nvSpPr>
      <dsp:spPr>
        <a:xfrm>
          <a:off x="1101569" y="77406"/>
          <a:ext cx="771510" cy="771510"/>
        </a:xfrm>
        <a:prstGeom prst="circularArrow">
          <a:avLst>
            <a:gd name="adj1" fmla="val 4688"/>
            <a:gd name="adj2" fmla="val 299029"/>
            <a:gd name="adj3" fmla="val 2313595"/>
            <a:gd name="adj4" fmla="val 1640130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6D7DC2-8456-402B-A946-D90C6404BD5B}">
      <dsp:nvSpPr>
        <dsp:cNvPr id="0" name=""/>
        <dsp:cNvSpPr/>
      </dsp:nvSpPr>
      <dsp:spPr>
        <a:xfrm>
          <a:off x="808031" y="72009"/>
          <a:ext cx="560550" cy="56055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7C2CA9-F9C0-43F6-A279-9DAF67745373}">
      <dsp:nvSpPr>
        <dsp:cNvPr id="0" name=""/>
        <dsp:cNvSpPr/>
      </dsp:nvSpPr>
      <dsp:spPr>
        <a:xfrm>
          <a:off x="1312092" y="-144019"/>
          <a:ext cx="604386" cy="60438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81739" cy="33807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598124" y="0"/>
            <a:ext cx="4281738" cy="338077"/>
          </a:xfrm>
          <a:prstGeom prst="rect">
            <a:avLst/>
          </a:prstGeom>
        </p:spPr>
        <p:txBody>
          <a:bodyPr vert="horz" lIns="91440" tIns="45720" rIns="91440" bIns="45720" rtlCol="0"/>
          <a:lstStyle>
            <a:lvl1pPr algn="r">
              <a:defRPr sz="1200"/>
            </a:lvl1pPr>
          </a:lstStyle>
          <a:p>
            <a:fld id="{361CB9EB-8395-4472-89AC-C776B46C4702}" type="datetimeFigureOut">
              <a:rPr lang="fr-FR" smtClean="0"/>
              <a:pPr/>
              <a:t>25/09/2019</a:t>
            </a:fld>
            <a:endParaRPr lang="fr-FR"/>
          </a:p>
        </p:txBody>
      </p:sp>
      <p:sp>
        <p:nvSpPr>
          <p:cNvPr id="6" name="Espace réservé du pied de page 5"/>
          <p:cNvSpPr>
            <a:spLocks noGrp="1"/>
          </p:cNvSpPr>
          <p:nvPr>
            <p:ph type="ftr" sz="quarter" idx="2"/>
          </p:nvPr>
        </p:nvSpPr>
        <p:spPr>
          <a:xfrm>
            <a:off x="0" y="6407211"/>
            <a:ext cx="4281739" cy="33807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3"/>
          </p:nvPr>
        </p:nvSpPr>
        <p:spPr>
          <a:xfrm>
            <a:off x="5598124" y="6407211"/>
            <a:ext cx="4281738" cy="338077"/>
          </a:xfrm>
          <a:prstGeom prst="rect">
            <a:avLst/>
          </a:prstGeom>
        </p:spPr>
        <p:txBody>
          <a:bodyPr vert="horz" lIns="91440" tIns="45720" rIns="91440" bIns="45720" rtlCol="0" anchor="b"/>
          <a:lstStyle>
            <a:lvl1pPr algn="r">
              <a:defRPr sz="1200"/>
            </a:lvl1pPr>
          </a:lstStyle>
          <a:p>
            <a:fld id="{8D230DB3-E6CF-4365-9FE1-959E7C426DD2}" type="slidenum">
              <a:rPr lang="fr-FR" smtClean="0"/>
              <a:pPr/>
              <a:t>‹N°›</a:t>
            </a:fld>
            <a:endParaRPr lang="fr-FR"/>
          </a:p>
        </p:txBody>
      </p:sp>
    </p:spTree>
    <p:extLst>
      <p:ext uri="{BB962C8B-B14F-4D97-AF65-F5344CB8AC3E}">
        <p14:creationId xmlns="" xmlns:p14="http://schemas.microsoft.com/office/powerpoint/2010/main" val="2081663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theme" Target="../theme/theme3.xml"/><Relationship Id="rId4" Type="http://schemas.openxmlformats.org/officeDocument/2006/relationships/image" Target="../media/image1.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073979"/>
            <a:ext cx="2518669" cy="3079362"/>
          </a:xfrm>
          <a:prstGeom prst="rect">
            <a:avLst/>
          </a:prstGeom>
        </p:spPr>
      </p:pic>
      <p:pic>
        <p:nvPicPr>
          <p:cNvPr id="3" name="Image 2"/>
          <p:cNvPicPr>
            <a:picLocks noChangeAspect="1"/>
          </p:cNvPicPr>
          <p:nvPr/>
        </p:nvPicPr>
        <p:blipFill rotWithShape="1">
          <a:blip r:embed="rId3">
            <a:extLst>
              <a:ext uri="{28A0092B-C50C-407E-A947-70E740481C1C}">
                <a14:useLocalDpi xmlns="" xmlns:a14="http://schemas.microsoft.com/office/drawing/2010/main" val="0"/>
              </a:ext>
            </a:extLst>
          </a:blip>
          <a:srcRect r="36578"/>
          <a:stretch/>
        </p:blipFill>
        <p:spPr>
          <a:xfrm>
            <a:off x="7389812" y="342899"/>
            <a:ext cx="2492376" cy="2319251"/>
          </a:xfrm>
          <a:prstGeom prst="rect">
            <a:avLst/>
          </a:prstGeom>
        </p:spPr>
      </p:pic>
      <p:pic>
        <p:nvPicPr>
          <p:cNvPr id="4" name="Imag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61223" y="342899"/>
            <a:ext cx="2463620" cy="1321943"/>
          </a:xfrm>
          <a:prstGeom prst="rect">
            <a:avLst/>
          </a:prstGeom>
        </p:spPr>
      </p:pic>
    </p:spTree>
    <p:extLst>
      <p:ext uri="{BB962C8B-B14F-4D97-AF65-F5344CB8AC3E}">
        <p14:creationId xmlns="" xmlns:p14="http://schemas.microsoft.com/office/powerpoint/2010/main" val="348359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http://www.clemi.fr/fr/actualites/premiers-resultats-de-lenquete-vos-enfants-les-medias-et-internet.html</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EACD09A9-0DA3-49ED-A879-CDF61B66C1C9}" type="slidenum">
              <a:rPr lang="fr-FR" smtClean="0"/>
              <a:pPr/>
              <a:t>5</a:t>
            </a:fld>
            <a:endParaRPr lang="fr-FR"/>
          </a:p>
        </p:txBody>
      </p:sp>
    </p:spTree>
    <p:extLst>
      <p:ext uri="{BB962C8B-B14F-4D97-AF65-F5344CB8AC3E}">
        <p14:creationId xmlns:p14="http://schemas.microsoft.com/office/powerpoint/2010/main" xmlns="" val="4143369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smtClean="0"/>
              <a:t>https://www.reseau-canope.fr/notice/de-la-theorie-du-complot-au-djihad.html</a:t>
            </a:r>
            <a:endParaRPr lang="fr-FR"/>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27</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https://jean-jaures.org/nos-productions/le-conspirationnisme-dans-l-opinion-publique-francaise</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84EA9110-92D7-4B30-AD3C-4ABB32FE2A52}" type="slidenum">
              <a:rPr lang="fr-FR" smtClean="0"/>
              <a:pPr/>
              <a:t>28</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mtClean="0"/>
              <a:t>http://www.lexpress.fr/actualite/politique/fn/une-eurodeputee-fn-denonce-le-port-du-voile-integral-avec-une-photo-truquee_1719139.html</a:t>
            </a:r>
          </a:p>
          <a:p>
            <a:endParaRPr lang="fr-FR"/>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32</a:t>
            </a:fld>
            <a:endParaRPr lang="fr-FR"/>
          </a:p>
        </p:txBody>
      </p:sp>
    </p:spTree>
    <p:extLst>
      <p:ext uri="{BB962C8B-B14F-4D97-AF65-F5344CB8AC3E}">
        <p14:creationId xmlns:p14="http://schemas.microsoft.com/office/powerpoint/2010/main" xmlns="" val="1176802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http://www.lemonde.fr/les-decodeurs/article/2017/03/02/macron-finance-par-l-arabie-saoudite-une-intox-massivement-relayee-par-l-extreme-droite_5088356_4355770.html</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35</a:t>
            </a:fld>
            <a:endParaRPr lang="fr-FR"/>
          </a:p>
        </p:txBody>
      </p:sp>
    </p:spTree>
    <p:extLst>
      <p:ext uri="{BB962C8B-B14F-4D97-AF65-F5344CB8AC3E}">
        <p14:creationId xmlns:p14="http://schemas.microsoft.com/office/powerpoint/2010/main" xmlns="" val="2122757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http://lelab.europe1.fr/ces-elements-de-compol-qui-vous-ont-peut-etre-echappe-dans-les-voeux-de-marine-le-pen-2939111</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36</a:t>
            </a:fld>
            <a:endParaRPr lang="fr-FR"/>
          </a:p>
        </p:txBody>
      </p:sp>
    </p:spTree>
    <p:extLst>
      <p:ext uri="{BB962C8B-B14F-4D97-AF65-F5344CB8AC3E}">
        <p14:creationId xmlns:p14="http://schemas.microsoft.com/office/powerpoint/2010/main" xmlns="" val="132751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http://www.lemonde.fr/pixels/article/2017/01/17/apres-jean-luc-melenchon-florian-phillippot-muliplie-les-clins-d-il-aux-forums-de-jeuxvideo-com_5064103_4408996.html</a:t>
            </a:r>
          </a:p>
          <a:p>
            <a:r>
              <a:rPr lang="fr-FR" dirty="0" smtClean="0"/>
              <a:t>https://www.youtube.com/watch?v=GDLBaHjy9Ho</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38</a:t>
            </a:fld>
            <a:endParaRPr lang="fr-FR"/>
          </a:p>
        </p:txBody>
      </p:sp>
    </p:spTree>
    <p:extLst>
      <p:ext uri="{BB962C8B-B14F-4D97-AF65-F5344CB8AC3E}">
        <p14:creationId xmlns:p14="http://schemas.microsoft.com/office/powerpoint/2010/main" xmlns="" val="416487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smtClean="0"/>
              <a:t>https://oeilsurlefront.liberation.fr/actualites/2016/12/21/apres-ali-juppe-farid-fillon-cible-de-la-fachosphere_1536571</a:t>
            </a:r>
            <a:endParaRPr lang="fr-FR"/>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39</a:t>
            </a:fld>
            <a:endParaRPr lang="fr-FR"/>
          </a:p>
        </p:txBody>
      </p:sp>
    </p:spTree>
    <p:extLst>
      <p:ext uri="{BB962C8B-B14F-4D97-AF65-F5344CB8AC3E}">
        <p14:creationId xmlns:p14="http://schemas.microsoft.com/office/powerpoint/2010/main" xmlns="" val="3708319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http://www.inaglobal.fr/numerique/article/sur-twitter-les-plus-actifs-sont-les-plus-reactionnaires-9347</a:t>
            </a:r>
          </a:p>
          <a:p>
            <a:r>
              <a:rPr lang="fr-FR" dirty="0" smtClean="0"/>
              <a:t>http://www.inaglobal.fr/numerique/note-de-lecture/dominique-albertini-et-david-doucet/la-fachosphere/fachosphere-l-extreme-d</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5F0EC37E-BF03-4BEA-8C44-6EF60481608C}" type="slidenum">
              <a:rPr lang="fr-FR" smtClean="0"/>
              <a:pPr/>
              <a:t>40</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http://www.liberation.fr/ecrans/2015/04/24/clone-zone-l-outil-web-qui-permet-de-creer-des-faux-sites-a-l-infini_1264627</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53D7B08F-BCC5-494B-91AA-F1C76B74635A}" type="slidenum">
              <a:rPr lang="fr-FR" smtClean="0"/>
              <a:pPr/>
              <a:t>42</a:t>
            </a:fld>
            <a:endParaRPr lang="fr-FR"/>
          </a:p>
        </p:txBody>
      </p:sp>
    </p:spTree>
    <p:extLst>
      <p:ext uri="{BB962C8B-B14F-4D97-AF65-F5344CB8AC3E}">
        <p14:creationId xmlns="" xmlns:p14="http://schemas.microsoft.com/office/powerpoint/2010/main" val="3575879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a:noFill/>
          <a:ln w="12700">
            <a:solidFill>
              <a:prstClr val="black"/>
            </a:solidFill>
          </a:ln>
        </p:spPr>
      </p:sp>
      <p:sp>
        <p:nvSpPr>
          <p:cNvPr id="3" name="Espace réservé des commentaires 2"/>
          <p:cNvSpPr>
            <a:spLocks noGrp="1"/>
          </p:cNvSpPr>
          <p:nvPr>
            <p:ph type="body" idx="1"/>
          </p:nvPr>
        </p:nvSpPr>
        <p:spPr>
          <a:xfrm>
            <a:off x="989013" y="3203575"/>
            <a:ext cx="7905750" cy="3035300"/>
          </a:xfrm>
          <a:prstGeom prst="rect">
            <a:avLst/>
          </a:prstGeom>
        </p:spPr>
        <p:txBody>
          <a:bodyPr>
            <a:normAutofit/>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EACD09A9-0DA3-49ED-A879-CDF61B66C1C9}" type="slidenum">
              <a:rPr lang="fr-FR" smtClean="0"/>
              <a:pPr/>
              <a:t>6</a:t>
            </a:fld>
            <a:endParaRPr lang="fr-FR"/>
          </a:p>
        </p:txBody>
      </p:sp>
    </p:spTree>
    <p:extLst>
      <p:ext uri="{BB962C8B-B14F-4D97-AF65-F5344CB8AC3E}">
        <p14:creationId xmlns:p14="http://schemas.microsoft.com/office/powerpoint/2010/main" xmlns="" val="3214151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Fabrice </a:t>
            </a:r>
            <a:r>
              <a:rPr lang="fr-FR" dirty="0" err="1" smtClean="0"/>
              <a:t>Epelboin</a:t>
            </a:r>
            <a:endParaRPr lang="fr-FR" dirty="0" smtClean="0"/>
          </a:p>
          <a:p>
            <a:r>
              <a:rPr lang="fr-FR" dirty="0" smtClean="0"/>
              <a:t>https://www.franceinter.fr/emissions/les-legendes-du-web/les-legendes-du-web-13-mai-2016</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46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EACD09A9-0DA3-49ED-A879-CDF61B66C1C9}" type="slidenum">
              <a:rPr lang="fr-FR" smtClean="0"/>
              <a:pPr/>
              <a:t>12</a:t>
            </a:fld>
            <a:endParaRPr lang="fr-FR"/>
          </a:p>
        </p:txBody>
      </p:sp>
    </p:spTree>
    <p:extLst>
      <p:ext uri="{BB962C8B-B14F-4D97-AF65-F5344CB8AC3E}">
        <p14:creationId xmlns:p14="http://schemas.microsoft.com/office/powerpoint/2010/main" xmlns="" val="157434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a:noFill/>
          <a:ln w="12700">
            <a:solidFill>
              <a:prstClr val="black"/>
            </a:solidFill>
          </a:ln>
        </p:spPr>
      </p:sp>
      <p:sp>
        <p:nvSpPr>
          <p:cNvPr id="3" name="Espace réservé des commentaires 2"/>
          <p:cNvSpPr>
            <a:spLocks noGrp="1"/>
          </p:cNvSpPr>
          <p:nvPr>
            <p:ph type="body" idx="1"/>
          </p:nvPr>
        </p:nvSpPr>
        <p:spPr>
          <a:xfrm>
            <a:off x="989013" y="3203575"/>
            <a:ext cx="7905750" cy="3035300"/>
          </a:xfrm>
          <a:prstGeom prst="rect">
            <a:avLst/>
          </a:prstGeom>
        </p:spPr>
        <p:txBody>
          <a:bodyPr>
            <a:normAutofit/>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17</a:t>
            </a:fld>
            <a:endParaRPr lang="fr-FR"/>
          </a:p>
        </p:txBody>
      </p:sp>
    </p:spTree>
    <p:extLst>
      <p:ext uri="{BB962C8B-B14F-4D97-AF65-F5344CB8AC3E}">
        <p14:creationId xmlns:p14="http://schemas.microsoft.com/office/powerpoint/2010/main" xmlns="" val="148187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https://www.lesechos.fr/tech-medias/medias/030602399380-profession-businessman-de-fake-news-2116592.php</a:t>
            </a:r>
          </a:p>
          <a:p>
            <a:r>
              <a:rPr lang="fr-FR" dirty="0" smtClean="0"/>
              <a:t>http://www.cnewsmatin.fr/monde/2017-09-27/lhomme-qui-disait-avoir-influence-lelection-de-trump-avec-ses-fakes-news-retrouve</a:t>
            </a:r>
          </a:p>
          <a:p>
            <a:r>
              <a:rPr lang="fr-FR" dirty="0" smtClean="0"/>
              <a:t>http://www.lefigaro.fr/actualite-france/2017/03/06/01016-20170306ARTFIG00187-fake-news-un-meme-terme-pour-plusieurs-realites.php</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EACD09A9-0DA3-49ED-A879-CDF61B66C1C9}" type="slidenum">
              <a:rPr lang="fr-FR" smtClean="0"/>
              <a:pPr/>
              <a:t>18</a:t>
            </a:fld>
            <a:endParaRPr lang="fr-FR"/>
          </a:p>
        </p:txBody>
      </p:sp>
    </p:spTree>
    <p:extLst>
      <p:ext uri="{BB962C8B-B14F-4D97-AF65-F5344CB8AC3E}">
        <p14:creationId xmlns:p14="http://schemas.microsoft.com/office/powerpoint/2010/main" xmlns="" val="24573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https://www.lesechos.fr/tech-medias/medias/030602399380-profession-businessman-de-fake-news-2116592.php</a:t>
            </a:r>
          </a:p>
          <a:p>
            <a:r>
              <a:rPr lang="fr-FR" dirty="0" smtClean="0"/>
              <a:t>http://www.cnewsmatin.fr/monde/2017-09-27/lhomme-qui-disait-avoir-influence-lelection-de-trump-avec-ses-fakes-news-retrouve</a:t>
            </a:r>
          </a:p>
          <a:p>
            <a:r>
              <a:rPr lang="fr-FR" dirty="0" smtClean="0"/>
              <a:t>http://www.lefigaro.fr/actualite-france/2017/03/06/01016-20170306ARTFIG00187-fake-news-un-meme-terme-pour-plusieurs-realites.php</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EACD09A9-0DA3-49ED-A879-CDF61B66C1C9}" type="slidenum">
              <a:rPr lang="fr-FR" smtClean="0"/>
              <a:pPr/>
              <a:t>19</a:t>
            </a:fld>
            <a:endParaRPr lang="fr-FR"/>
          </a:p>
        </p:txBody>
      </p:sp>
    </p:spTree>
    <p:extLst>
      <p:ext uri="{BB962C8B-B14F-4D97-AF65-F5344CB8AC3E}">
        <p14:creationId xmlns:p14="http://schemas.microsoft.com/office/powerpoint/2010/main" xmlns="" val="245736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https://www.lesechos.fr/tech-medias/medias/030602399380-profession-businessman-de-fake-news-2116592.php</a:t>
            </a:r>
          </a:p>
          <a:p>
            <a:r>
              <a:rPr lang="fr-FR" dirty="0" smtClean="0"/>
              <a:t>http://www.cnewsmatin.fr/monde/2017-09-27/lhomme-qui-disait-avoir-influence-lelection-de-trump-avec-ses-fakes-news-retrouve</a:t>
            </a:r>
          </a:p>
          <a:p>
            <a:r>
              <a:rPr lang="fr-FR" dirty="0" smtClean="0"/>
              <a:t>http://www.lefigaro.fr/actualite-france/2017/03/06/01016-20170306ARTFIG00187-fake-news-un-meme-terme-pour-plusieurs-realites.php</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EACD09A9-0DA3-49ED-A879-CDF61B66C1C9}" type="slidenum">
              <a:rPr lang="fr-FR" smtClean="0"/>
              <a:pPr/>
              <a:t>20</a:t>
            </a:fld>
            <a:endParaRPr lang="fr-FR"/>
          </a:p>
        </p:txBody>
      </p:sp>
    </p:spTree>
    <p:extLst>
      <p:ext uri="{BB962C8B-B14F-4D97-AF65-F5344CB8AC3E}">
        <p14:creationId xmlns:p14="http://schemas.microsoft.com/office/powerpoint/2010/main" xmlns="" val="24573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3988" y="506413"/>
            <a:ext cx="4495800" cy="2528887"/>
          </a:xfrm>
          <a:prstGeom prst="rect">
            <a:avLst/>
          </a:prstGeom>
        </p:spPr>
      </p:sp>
      <p:sp>
        <p:nvSpPr>
          <p:cNvPr id="3" name="Espace réservé des commentaires 2"/>
          <p:cNvSpPr>
            <a:spLocks noGrp="1"/>
          </p:cNvSpPr>
          <p:nvPr>
            <p:ph type="body" idx="1"/>
          </p:nvPr>
        </p:nvSpPr>
        <p:spPr>
          <a:xfrm>
            <a:off x="988219" y="3204012"/>
            <a:ext cx="7905750" cy="3035380"/>
          </a:xfrm>
          <a:prstGeom prst="rect">
            <a:avLst/>
          </a:prstGeom>
        </p:spPr>
        <p:txBody>
          <a:bodyPr>
            <a:normAutofit/>
          </a:bodyPr>
          <a:lstStyle/>
          <a:p>
            <a:r>
              <a:rPr lang="fr-FR" dirty="0" smtClean="0"/>
              <a:t>https://ripostelaique.com/suicide-de-france-de-leurope-seul-coupable-eurabia-1.html</a:t>
            </a:r>
          </a:p>
          <a:p>
            <a:r>
              <a:rPr lang="fr-FR" dirty="0" smtClean="0"/>
              <a:t>http://laveritetoutecrue.fr/2016/01/20/le-complot-juif-nexiste-pas-vous-dites/</a:t>
            </a:r>
          </a:p>
          <a:p>
            <a:r>
              <a:rPr lang="fr-FR" dirty="0" smtClean="0"/>
              <a:t>https://www.reseau-canope.fr/notice/de-la-theorie-du-complot-au-djihad.html</a:t>
            </a:r>
            <a:endParaRPr lang="fr-FR" dirty="0"/>
          </a:p>
        </p:txBody>
      </p:sp>
      <p:sp>
        <p:nvSpPr>
          <p:cNvPr id="4" name="Espace réservé du numéro de diapositive 3"/>
          <p:cNvSpPr>
            <a:spLocks noGrp="1"/>
          </p:cNvSpPr>
          <p:nvPr>
            <p:ph type="sldNum" sz="quarter" idx="10"/>
          </p:nvPr>
        </p:nvSpPr>
        <p:spPr>
          <a:xfrm>
            <a:off x="5597620" y="6406853"/>
            <a:ext cx="4282281" cy="337264"/>
          </a:xfrm>
          <a:prstGeom prst="rect">
            <a:avLst/>
          </a:prstGeom>
        </p:spPr>
        <p:txBody>
          <a:bodyPr/>
          <a:lstStyle/>
          <a:p>
            <a:fld id="{663740C9-7CDD-4073-BB69-EB2DB9016B4B}" type="slidenum">
              <a:rPr lang="fr-FR" smtClean="0"/>
              <a:pPr/>
              <a:t>24</a:t>
            </a:fld>
            <a:endParaRPr lang="fr-FR"/>
          </a:p>
        </p:txBody>
      </p:sp>
    </p:spTree>
    <p:extLst>
      <p:ext uri="{BB962C8B-B14F-4D97-AF65-F5344CB8AC3E}">
        <p14:creationId xmlns:p14="http://schemas.microsoft.com/office/powerpoint/2010/main" xmlns="" val="1601881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40BBE91-7264-4D89-8C01-3FF4BE5C763E}" type="datetimeFigureOut">
              <a:rPr lang="fr-FR" smtClean="0"/>
              <a:pPr/>
              <a:t>25/09/2019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2193432-ECE0-4DEE-AC80-BB30D05C0DE2}" type="slidenum">
              <a:rPr lang="fr-FR" smtClean="0"/>
              <a:pPr/>
              <a:t>‹N°›</a:t>
            </a:fld>
            <a:endParaRPr lang="fr-FR"/>
          </a:p>
        </p:txBody>
      </p:sp>
      <p:sp>
        <p:nvSpPr>
          <p:cNvPr id="7" name="Espace réservé du titre 1"/>
          <p:cNvSpPr>
            <a:spLocks noGrp="1"/>
          </p:cNvSpPr>
          <p:nvPr>
            <p:ph type="title" hasCustomPrompt="1"/>
          </p:nvPr>
        </p:nvSpPr>
        <p:spPr>
          <a:xfrm>
            <a:off x="838204" y="2509817"/>
            <a:ext cx="10515600" cy="1325563"/>
          </a:xfrm>
          <a:prstGeom prst="rect">
            <a:avLst/>
          </a:prstGeom>
        </p:spPr>
        <p:txBody>
          <a:bodyPr vert="horz" lIns="91440" tIns="45720" rIns="91440" bIns="45720" rtlCol="0" anchor="ctr">
            <a:normAutofit/>
          </a:bodyPr>
          <a:lstStyle>
            <a:lvl1pPr>
              <a:defRPr baseline="0"/>
            </a:lvl1pPr>
          </a:lstStyle>
          <a:p>
            <a:r>
              <a:rPr lang="fr-FR" dirty="0"/>
              <a:t>Modifiez le titre : Calibri light 44</a:t>
            </a:r>
          </a:p>
        </p:txBody>
      </p:sp>
      <p:pic>
        <p:nvPicPr>
          <p:cNvPr id="2" name="Image 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161600" y="2993443"/>
            <a:ext cx="212006" cy="357270"/>
          </a:xfrm>
          <a:prstGeom prst="rect">
            <a:avLst/>
          </a:prstGeom>
        </p:spPr>
      </p:pic>
    </p:spTree>
    <p:extLst>
      <p:ext uri="{BB962C8B-B14F-4D97-AF65-F5344CB8AC3E}">
        <p14:creationId xmlns="" xmlns:p14="http://schemas.microsoft.com/office/powerpoint/2010/main" val="12298374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40BBE91-7264-4D89-8C01-3FF4BE5C763E}" type="datetimeFigureOut">
              <a:rPr lang="fr-FR" smtClean="0"/>
              <a:pPr/>
              <a:t>25/09/2019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2193432-ECE0-4DEE-AC80-BB30D05C0DE2}" type="slidenum">
              <a:rPr lang="fr-FR" smtClean="0"/>
              <a:pPr/>
              <a:t>‹N°›</a:t>
            </a:fld>
            <a:endParaRPr lang="fr-FR"/>
          </a:p>
        </p:txBody>
      </p:sp>
    </p:spTree>
    <p:extLst>
      <p:ext uri="{BB962C8B-B14F-4D97-AF65-F5344CB8AC3E}">
        <p14:creationId xmlns="" xmlns:p14="http://schemas.microsoft.com/office/powerpoint/2010/main" val="49970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609600" y="1600202"/>
            <a:ext cx="109728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E7B3391-E7A7-486A-8A7B-0DCDD34B2796}" type="datetimeFigureOut">
              <a:rPr lang="fr-FR" smtClean="0"/>
              <a:pPr/>
              <a:t>25/09/2019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20B489C-90A6-45C9-9007-E61F40263B31}"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E7B3391-E7A7-486A-8A7B-0DCDD34B2796}" type="datetimeFigureOut">
              <a:rPr lang="fr-FR" smtClean="0"/>
              <a:pPr/>
              <a:t>25/09/2019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20B489C-90A6-45C9-9007-E61F40263B31}"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535A1E8-6417-474D-8414-D764B17D002E}" type="datetimeFigureOut">
              <a:rPr lang="fr-FR" smtClean="0"/>
              <a:pPr/>
              <a:t>25/09/2019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74495A-CF46-4E98-AD6F-63CE152D1C2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avec texte courant">
    <p:spTree>
      <p:nvGrpSpPr>
        <p:cNvPr id="1" name=""/>
        <p:cNvGrpSpPr/>
        <p:nvPr/>
      </p:nvGrpSpPr>
      <p:grpSpPr>
        <a:xfrm>
          <a:off x="0" y="0"/>
          <a:ext cx="0" cy="0"/>
          <a:chOff x="0" y="0"/>
          <a:chExt cx="0" cy="0"/>
        </a:xfrm>
      </p:grpSpPr>
      <p:sp>
        <p:nvSpPr>
          <p:cNvPr id="3" name="Espace réservé du texte 2"/>
          <p:cNvSpPr>
            <a:spLocks noGrp="1"/>
          </p:cNvSpPr>
          <p:nvPr>
            <p:ph idx="1"/>
          </p:nvPr>
        </p:nvSpPr>
        <p:spPr>
          <a:xfrm>
            <a:off x="1559986" y="2034073"/>
            <a:ext cx="9072033" cy="4142890"/>
          </a:xfrm>
          <a:prstGeom prst="rect">
            <a:avLst/>
          </a:prstGeom>
        </p:spPr>
        <p:txBody>
          <a:bodyPr vert="horz" lIns="91440" tIns="45720" rIns="91440" bIns="45720" rtlCol="0">
            <a:normAutofit/>
          </a:bodyPr>
          <a:lstStyle>
            <a:lvl1pPr marL="0" indent="0">
              <a:buFont typeface="Arial" pitchFamily="34" charset="0"/>
              <a:buNone/>
              <a:defRPr baseline="0"/>
            </a:lvl1pPr>
            <a:lvl2pPr marL="457169" indent="0">
              <a:buNone/>
              <a:defRPr/>
            </a:lvl2pPr>
          </a:lstStyle>
          <a:p>
            <a:pPr lvl="0"/>
            <a:endParaRPr lang="fr-FR" dirty="0" smtClean="0"/>
          </a:p>
        </p:txBody>
      </p:sp>
      <p:sp>
        <p:nvSpPr>
          <p:cNvPr id="4" name="Titre 1"/>
          <p:cNvSpPr>
            <a:spLocks noGrp="1"/>
          </p:cNvSpPr>
          <p:nvPr>
            <p:ph type="title" hasCustomPrompt="1"/>
          </p:nvPr>
        </p:nvSpPr>
        <p:spPr>
          <a:xfrm>
            <a:off x="2025733" y="382385"/>
            <a:ext cx="8140528" cy="1172094"/>
          </a:xfrm>
          <a:prstGeom prst="rect">
            <a:avLst/>
          </a:prstGeom>
        </p:spPr>
        <p:txBody>
          <a:bodyPr>
            <a:normAutofit/>
          </a:bodyPr>
          <a:lstStyle>
            <a:lvl1pPr>
              <a:defRPr sz="3200">
                <a:latin typeface="+mj-lt"/>
              </a:defRPr>
            </a:lvl1pPr>
          </a:lstStyle>
          <a:p>
            <a:r>
              <a:rPr lang="fr-FR" dirty="0"/>
              <a:t>Modifiez le style du titre</a:t>
            </a:r>
            <a:br>
              <a:rPr lang="fr-FR" dirty="0"/>
            </a:br>
            <a:r>
              <a:rPr lang="fr-FR" dirty="0"/>
              <a:t>Calibri 32</a:t>
            </a:r>
            <a:br>
              <a:rPr lang="fr-FR" dirty="0"/>
            </a:br>
            <a:endParaRPr lang="fr-FR" dirty="0"/>
          </a:p>
        </p:txBody>
      </p:sp>
    </p:spTree>
    <p:extLst>
      <p:ext uri="{BB962C8B-B14F-4D97-AF65-F5344CB8AC3E}">
        <p14:creationId xmlns="" xmlns:p14="http://schemas.microsoft.com/office/powerpoint/2010/main" val="42317948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4" y="2509817"/>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4" name="Espace réservé de la date 3"/>
          <p:cNvSpPr>
            <a:spLocks noGrp="1"/>
          </p:cNvSpPr>
          <p:nvPr>
            <p:ph type="dt" sz="half" idx="2"/>
          </p:nvPr>
        </p:nvSpPr>
        <p:spPr>
          <a:xfrm>
            <a:off x="838202"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BBE91-7264-4D89-8C01-3FF4BE5C763E}" type="datetimeFigureOut">
              <a:rPr lang="fr-FR" smtClean="0"/>
              <a:pPr/>
              <a:t>25/09/2019</a:t>
            </a:fld>
            <a:endParaRPr lang="fr-FR"/>
          </a:p>
        </p:txBody>
      </p:sp>
      <p:sp>
        <p:nvSpPr>
          <p:cNvPr id="5" name="Espace réservé du pied de page 4"/>
          <p:cNvSpPr>
            <a:spLocks noGrp="1"/>
          </p:cNvSpPr>
          <p:nvPr>
            <p:ph type="ftr" sz="quarter" idx="3"/>
          </p:nvPr>
        </p:nvSpPr>
        <p:spPr>
          <a:xfrm>
            <a:off x="4038604"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1"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93432-ECE0-4DEE-AC80-BB30D05C0DE2}" type="slidenum">
              <a:rPr lang="fr-FR" smtClean="0"/>
              <a:pPr/>
              <a:t>‹N°›</a:t>
            </a:fld>
            <a:endParaRPr lang="fr-FR"/>
          </a:p>
        </p:txBody>
      </p:sp>
      <p:pic>
        <p:nvPicPr>
          <p:cNvPr id="7" name="Image 6"/>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195298" y="193428"/>
            <a:ext cx="2564529" cy="1376089"/>
          </a:xfrm>
          <a:prstGeom prst="rect">
            <a:avLst/>
          </a:prstGeom>
        </p:spPr>
      </p:pic>
      <p:pic>
        <p:nvPicPr>
          <p:cNvPr id="10" name="Image 9"/>
          <p:cNvPicPr>
            <a:picLocks noChangeAspect="1"/>
          </p:cNvPicPr>
          <p:nvPr userDrawn="1"/>
        </p:nvPicPr>
        <p:blipFill rotWithShape="1">
          <a:blip r:embed="rId8" cstate="print">
            <a:extLst>
              <a:ext uri="{28A0092B-C50C-407E-A947-70E740481C1C}">
                <a14:useLocalDpi xmlns="" xmlns:a14="http://schemas.microsoft.com/office/drawing/2010/main" val="0"/>
              </a:ext>
            </a:extLst>
          </a:blip>
          <a:srcRect l="-1" r="31667"/>
          <a:stretch/>
        </p:blipFill>
        <p:spPr>
          <a:xfrm>
            <a:off x="9035706" y="-11169"/>
            <a:ext cx="3168000" cy="2736110"/>
          </a:xfrm>
          <a:prstGeom prst="rect">
            <a:avLst/>
          </a:prstGeom>
        </p:spPr>
      </p:pic>
      <p:pic>
        <p:nvPicPr>
          <p:cNvPr id="14" name="Image 13"/>
          <p:cNvPicPr>
            <a:picLocks noChangeAspect="1"/>
          </p:cNvPicPr>
          <p:nvPr userDrawn="1"/>
        </p:nvPicPr>
        <p:blipFill rotWithShape="1">
          <a:blip r:embed="rId9" cstate="print">
            <a:extLst>
              <a:ext uri="{28A0092B-C50C-407E-A947-70E740481C1C}">
                <a14:useLocalDpi xmlns="" xmlns:a14="http://schemas.microsoft.com/office/drawing/2010/main" val="0"/>
              </a:ext>
            </a:extLst>
          </a:blip>
          <a:srcRect b="13416"/>
          <a:stretch/>
        </p:blipFill>
        <p:spPr>
          <a:xfrm>
            <a:off x="-12247" y="3873598"/>
            <a:ext cx="2822585" cy="2988000"/>
          </a:xfrm>
          <a:prstGeom prst="rect">
            <a:avLst/>
          </a:prstGeom>
        </p:spPr>
      </p:pic>
    </p:spTree>
    <p:extLst>
      <p:ext uri="{BB962C8B-B14F-4D97-AF65-F5344CB8AC3E}">
        <p14:creationId xmlns="" xmlns:p14="http://schemas.microsoft.com/office/powerpoint/2010/main" val="1287729039"/>
      </p:ext>
    </p:extLst>
  </p:cSld>
  <p:clrMap bg1="lt1" tx1="dk1" bg2="lt2" tx2="dk2" accent1="accent1" accent2="accent2" accent3="accent3" accent4="accent4" accent5="accent5" accent6="accent6" hlink="hlink" folHlink="folHlink"/>
  <p:sldLayoutIdLst>
    <p:sldLayoutId id="2147483667" r:id="rId1"/>
    <p:sldLayoutId id="2147483672" r:id="rId2"/>
    <p:sldLayoutId id="2147483673" r:id="rId3"/>
    <p:sldLayoutId id="2147483674" r:id="rId4"/>
    <p:sldLayoutId id="2147483675" r:id="rId5"/>
  </p:sldLayoutIdLst>
  <p:timing>
    <p:tnLst>
      <p:par>
        <p:cTn id="1" dur="indefinite" restart="never" nodeType="tmRoot"/>
      </p:par>
    </p:tnLst>
  </p:timing>
  <p:txStyles>
    <p:titleStyle>
      <a:lvl1pPr algn="ctr" defTabSz="914339" rtl="0" eaLnBrk="1" latinLnBrk="0" hangingPunct="1">
        <a:lnSpc>
          <a:spcPct val="90000"/>
        </a:lnSpc>
        <a:spcBef>
          <a:spcPct val="0"/>
        </a:spcBef>
        <a:buNone/>
        <a:defRPr sz="4399" kern="1200">
          <a:solidFill>
            <a:srgbClr val="29235C"/>
          </a:solidFill>
          <a:latin typeface="+mj-lt"/>
          <a:ea typeface="+mj-ea"/>
          <a:cs typeface="+mj-cs"/>
        </a:defRPr>
      </a:lvl1pPr>
    </p:titleStyle>
    <p:bodyStyle>
      <a:lvl1pPr marL="228585" indent="-228585" algn="l" defTabSz="9143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4" indent="-228585" algn="l" defTabSz="91433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3" indent="-228585" algn="l" defTabSz="9143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2"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2"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1"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0"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70"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39"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39" rtl="0" eaLnBrk="1" latinLnBrk="0" hangingPunct="1">
        <a:defRPr sz="1800" kern="1200">
          <a:solidFill>
            <a:schemeClr val="tx1"/>
          </a:solidFill>
          <a:latin typeface="+mn-lt"/>
          <a:ea typeface="+mn-ea"/>
          <a:cs typeface="+mn-cs"/>
        </a:defRPr>
      </a:lvl1pPr>
      <a:lvl2pPr marL="457169" algn="l" defTabSz="914339" rtl="0" eaLnBrk="1" latinLnBrk="0" hangingPunct="1">
        <a:defRPr sz="1800" kern="1200">
          <a:solidFill>
            <a:schemeClr val="tx1"/>
          </a:solidFill>
          <a:latin typeface="+mn-lt"/>
          <a:ea typeface="+mn-ea"/>
          <a:cs typeface="+mn-cs"/>
        </a:defRPr>
      </a:lvl2pPr>
      <a:lvl3pPr marL="914339" algn="l" defTabSz="914339" rtl="0" eaLnBrk="1" latinLnBrk="0" hangingPunct="1">
        <a:defRPr sz="1800" kern="1200">
          <a:solidFill>
            <a:schemeClr val="tx1"/>
          </a:solidFill>
          <a:latin typeface="+mn-lt"/>
          <a:ea typeface="+mn-ea"/>
          <a:cs typeface="+mn-cs"/>
        </a:defRPr>
      </a:lvl3pPr>
      <a:lvl4pPr marL="1371507" algn="l" defTabSz="914339" rtl="0" eaLnBrk="1" latinLnBrk="0" hangingPunct="1">
        <a:defRPr sz="1800" kern="1200">
          <a:solidFill>
            <a:schemeClr val="tx1"/>
          </a:solidFill>
          <a:latin typeface="+mn-lt"/>
          <a:ea typeface="+mn-ea"/>
          <a:cs typeface="+mn-cs"/>
        </a:defRPr>
      </a:lvl4pPr>
      <a:lvl5pPr marL="1828677" algn="l" defTabSz="914339" rtl="0" eaLnBrk="1" latinLnBrk="0" hangingPunct="1">
        <a:defRPr sz="1800" kern="1200">
          <a:solidFill>
            <a:schemeClr val="tx1"/>
          </a:solidFill>
          <a:latin typeface="+mn-lt"/>
          <a:ea typeface="+mn-ea"/>
          <a:cs typeface="+mn-cs"/>
        </a:defRPr>
      </a:lvl5pPr>
      <a:lvl6pPr marL="2285846" algn="l" defTabSz="914339" rtl="0" eaLnBrk="1" latinLnBrk="0" hangingPunct="1">
        <a:defRPr sz="1800" kern="1200">
          <a:solidFill>
            <a:schemeClr val="tx1"/>
          </a:solidFill>
          <a:latin typeface="+mn-lt"/>
          <a:ea typeface="+mn-ea"/>
          <a:cs typeface="+mn-cs"/>
        </a:defRPr>
      </a:lvl6pPr>
      <a:lvl7pPr marL="2743016" algn="l" defTabSz="914339" rtl="0" eaLnBrk="1" latinLnBrk="0" hangingPunct="1">
        <a:defRPr sz="1800" kern="1200">
          <a:solidFill>
            <a:schemeClr val="tx1"/>
          </a:solidFill>
          <a:latin typeface="+mn-lt"/>
          <a:ea typeface="+mn-ea"/>
          <a:cs typeface="+mn-cs"/>
        </a:defRPr>
      </a:lvl7pPr>
      <a:lvl8pPr marL="3200185" algn="l" defTabSz="914339" rtl="0" eaLnBrk="1" latinLnBrk="0" hangingPunct="1">
        <a:defRPr sz="1800" kern="1200">
          <a:solidFill>
            <a:schemeClr val="tx1"/>
          </a:solidFill>
          <a:latin typeface="+mn-lt"/>
          <a:ea typeface="+mn-ea"/>
          <a:cs typeface="+mn-cs"/>
        </a:defRPr>
      </a:lvl8pPr>
      <a:lvl9pPr marL="3657354" algn="l" defTabSz="9143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58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l="34231" r="-34231" b="24792"/>
          <a:stretch/>
        </p:blipFill>
        <p:spPr>
          <a:xfrm>
            <a:off x="5" y="3302321"/>
            <a:ext cx="4728779" cy="3564000"/>
          </a:xfrm>
          <a:prstGeom prst="rect">
            <a:avLst/>
          </a:prstGeom>
        </p:spPr>
      </p:pic>
      <p:pic>
        <p:nvPicPr>
          <p:cNvPr id="7" name="Image 6"/>
          <p:cNvPicPr>
            <a:picLocks noChangeAspect="1"/>
          </p:cNvPicPr>
          <p:nvPr userDrawn="1"/>
        </p:nvPicPr>
        <p:blipFill rotWithShape="1">
          <a:blip r:embed="rId4" cstate="print">
            <a:extLst>
              <a:ext uri="{28A0092B-C50C-407E-A947-70E740481C1C}">
                <a14:useLocalDpi xmlns="" xmlns:a14="http://schemas.microsoft.com/office/drawing/2010/main" val="0"/>
              </a:ext>
            </a:extLst>
          </a:blip>
          <a:srcRect l="-1" r="28561"/>
          <a:stretch/>
        </p:blipFill>
        <p:spPr>
          <a:xfrm>
            <a:off x="8881192" y="486631"/>
            <a:ext cx="3312000" cy="2736110"/>
          </a:xfrm>
          <a:prstGeom prst="rect">
            <a:avLst/>
          </a:prstGeom>
        </p:spPr>
      </p:pic>
      <p:pic>
        <p:nvPicPr>
          <p:cNvPr id="10" name="Image 9"/>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10965182" y="6474586"/>
            <a:ext cx="972824" cy="234638"/>
          </a:xfrm>
          <a:prstGeom prst="rect">
            <a:avLst/>
          </a:prstGeom>
        </p:spPr>
      </p:pic>
      <p:pic>
        <p:nvPicPr>
          <p:cNvPr id="12" name="Image 11"/>
          <p:cNvPicPr>
            <a:picLocks noChangeAspect="1"/>
          </p:cNvPicPr>
          <p:nvPr userDrawn="1"/>
        </p:nvPicPr>
        <p:blipFill>
          <a:blip r:embed="rId6" cstate="print">
            <a:extLst>
              <a:ext uri="{28A0092B-C50C-407E-A947-70E740481C1C}">
                <a14:useLocalDpi xmlns="" xmlns:a14="http://schemas.microsoft.com/office/drawing/2010/main" val="0"/>
              </a:ext>
            </a:extLst>
          </a:blip>
          <a:stretch>
            <a:fillRect/>
          </a:stretch>
        </p:blipFill>
        <p:spPr>
          <a:xfrm>
            <a:off x="1835683" y="271063"/>
            <a:ext cx="8520635" cy="1333333"/>
          </a:xfrm>
          <a:prstGeom prst="rect">
            <a:avLst/>
          </a:prstGeom>
        </p:spPr>
      </p:pic>
      <p:sp>
        <p:nvSpPr>
          <p:cNvPr id="19" name="Espace réservé du titre 1"/>
          <p:cNvSpPr>
            <a:spLocks noGrp="1"/>
          </p:cNvSpPr>
          <p:nvPr>
            <p:ph type="title"/>
          </p:nvPr>
        </p:nvSpPr>
        <p:spPr>
          <a:xfrm>
            <a:off x="2025734" y="289722"/>
            <a:ext cx="8140528" cy="899964"/>
          </a:xfrm>
          <a:prstGeom prst="rect">
            <a:avLst/>
          </a:prstGeom>
        </p:spPr>
        <p:txBody>
          <a:bodyPr vert="horz" lIns="91440" tIns="45720" rIns="91440" bIns="45720" rtlCol="0" anchor="ctr">
            <a:normAutofit/>
          </a:bodyPr>
          <a:lstStyle/>
          <a:p>
            <a:r>
              <a:rPr lang="fr-FR" dirty="0"/>
              <a:t> </a:t>
            </a:r>
          </a:p>
        </p:txBody>
      </p:sp>
    </p:spTree>
    <p:extLst>
      <p:ext uri="{BB962C8B-B14F-4D97-AF65-F5344CB8AC3E}">
        <p14:creationId xmlns="" xmlns:p14="http://schemas.microsoft.com/office/powerpoint/2010/main" val="24017301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ctr" defTabSz="914339" rtl="0" eaLnBrk="1" latinLnBrk="0" hangingPunct="1">
        <a:lnSpc>
          <a:spcPct val="90000"/>
        </a:lnSpc>
        <a:spcBef>
          <a:spcPct val="0"/>
        </a:spcBef>
        <a:buNone/>
        <a:defRPr sz="4399" kern="1200">
          <a:solidFill>
            <a:schemeClr val="bg1"/>
          </a:solidFill>
          <a:latin typeface="+mn-lt"/>
          <a:ea typeface="+mj-ea"/>
          <a:cs typeface="+mj-cs"/>
        </a:defRPr>
      </a:lvl1pPr>
    </p:titleStyle>
    <p:bodyStyle>
      <a:lvl1pPr marL="285750" indent="-285750" algn="l" defTabSz="914339" rtl="0" eaLnBrk="1" latinLnBrk="0" hangingPunct="1">
        <a:lnSpc>
          <a:spcPct val="90000"/>
        </a:lnSpc>
        <a:spcBef>
          <a:spcPts val="1000"/>
        </a:spcBef>
        <a:buFontTx/>
        <a:buBlip>
          <a:blip r:embed="rId7"/>
        </a:buBlip>
        <a:defRPr sz="1600" kern="1200" baseline="0">
          <a:solidFill>
            <a:schemeClr val="tx1"/>
          </a:solidFill>
          <a:latin typeface="+mn-lt"/>
          <a:ea typeface="+mn-ea"/>
          <a:cs typeface="+mn-cs"/>
        </a:defRPr>
      </a:lvl1pPr>
      <a:lvl2pPr marL="685754" indent="-228585" algn="l" defTabSz="914339" rtl="0" eaLnBrk="1" latinLnBrk="0" hangingPunct="1">
        <a:lnSpc>
          <a:spcPct val="90000"/>
        </a:lnSpc>
        <a:spcBef>
          <a:spcPts val="500"/>
        </a:spcBef>
        <a:buFontTx/>
        <a:buBlip>
          <a:blip r:embed="rId8"/>
        </a:buBlip>
        <a:defRPr sz="1600" kern="1200">
          <a:solidFill>
            <a:schemeClr val="tx1"/>
          </a:solidFill>
          <a:latin typeface="+mn-lt"/>
          <a:ea typeface="+mn-ea"/>
          <a:cs typeface="+mn-cs"/>
        </a:defRPr>
      </a:lvl2pPr>
      <a:lvl3pPr marL="1142923" indent="-228585" algn="l" defTabSz="91433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2"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2"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1"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0"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70"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39" indent="-228585" algn="l" defTabSz="91433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39" rtl="0" eaLnBrk="1" latinLnBrk="0" hangingPunct="1">
        <a:defRPr sz="1800" kern="1200">
          <a:solidFill>
            <a:schemeClr val="tx1"/>
          </a:solidFill>
          <a:latin typeface="+mn-lt"/>
          <a:ea typeface="+mn-ea"/>
          <a:cs typeface="+mn-cs"/>
        </a:defRPr>
      </a:lvl1pPr>
      <a:lvl2pPr marL="457169" algn="l" defTabSz="914339" rtl="0" eaLnBrk="1" latinLnBrk="0" hangingPunct="1">
        <a:defRPr sz="1800" kern="1200">
          <a:solidFill>
            <a:schemeClr val="tx1"/>
          </a:solidFill>
          <a:latin typeface="+mn-lt"/>
          <a:ea typeface="+mn-ea"/>
          <a:cs typeface="+mn-cs"/>
        </a:defRPr>
      </a:lvl2pPr>
      <a:lvl3pPr marL="914339" algn="l" defTabSz="914339" rtl="0" eaLnBrk="1" latinLnBrk="0" hangingPunct="1">
        <a:defRPr sz="1800" kern="1200">
          <a:solidFill>
            <a:schemeClr val="tx1"/>
          </a:solidFill>
          <a:latin typeface="+mn-lt"/>
          <a:ea typeface="+mn-ea"/>
          <a:cs typeface="+mn-cs"/>
        </a:defRPr>
      </a:lvl3pPr>
      <a:lvl4pPr marL="1371507" algn="l" defTabSz="914339" rtl="0" eaLnBrk="1" latinLnBrk="0" hangingPunct="1">
        <a:defRPr sz="1800" kern="1200">
          <a:solidFill>
            <a:schemeClr val="tx1"/>
          </a:solidFill>
          <a:latin typeface="+mn-lt"/>
          <a:ea typeface="+mn-ea"/>
          <a:cs typeface="+mn-cs"/>
        </a:defRPr>
      </a:lvl4pPr>
      <a:lvl5pPr marL="1828677" algn="l" defTabSz="914339" rtl="0" eaLnBrk="1" latinLnBrk="0" hangingPunct="1">
        <a:defRPr sz="1800" kern="1200">
          <a:solidFill>
            <a:schemeClr val="tx1"/>
          </a:solidFill>
          <a:latin typeface="+mn-lt"/>
          <a:ea typeface="+mn-ea"/>
          <a:cs typeface="+mn-cs"/>
        </a:defRPr>
      </a:lvl5pPr>
      <a:lvl6pPr marL="2285846" algn="l" defTabSz="914339" rtl="0" eaLnBrk="1" latinLnBrk="0" hangingPunct="1">
        <a:defRPr sz="1800" kern="1200">
          <a:solidFill>
            <a:schemeClr val="tx1"/>
          </a:solidFill>
          <a:latin typeface="+mn-lt"/>
          <a:ea typeface="+mn-ea"/>
          <a:cs typeface="+mn-cs"/>
        </a:defRPr>
      </a:lvl6pPr>
      <a:lvl7pPr marL="2743016" algn="l" defTabSz="914339" rtl="0" eaLnBrk="1" latinLnBrk="0" hangingPunct="1">
        <a:defRPr sz="1800" kern="1200">
          <a:solidFill>
            <a:schemeClr val="tx1"/>
          </a:solidFill>
          <a:latin typeface="+mn-lt"/>
          <a:ea typeface="+mn-ea"/>
          <a:cs typeface="+mn-cs"/>
        </a:defRPr>
      </a:lvl7pPr>
      <a:lvl8pPr marL="3200185" algn="l" defTabSz="914339" rtl="0" eaLnBrk="1" latinLnBrk="0" hangingPunct="1">
        <a:defRPr sz="1800" kern="1200">
          <a:solidFill>
            <a:schemeClr val="tx1"/>
          </a:solidFill>
          <a:latin typeface="+mn-lt"/>
          <a:ea typeface="+mn-ea"/>
          <a:cs typeface="+mn-cs"/>
        </a:defRPr>
      </a:lvl8pPr>
      <a:lvl9pPr marL="3657354" algn="l" defTabSz="9143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www.diplomatie.gouv.fr/fr/politique-etrangere-de-la-france/manipulations-de-l-information/article/rapport-conjoint-caps-irsem-les-manipulations-de-l-information-un-defi-pour-nos"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infowars.com/disgusting-the-biggest-website-in-london-publishes-sex-manual-for-kid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hyperlink" Target="https://www.conspiracywatch.info/tout-ce-que-vous-avez-toujours-voulu-savoir-sur-thierry-meyssan_a1662.html" TargetMode="External"/><Relationship Id="rId4" Type="http://schemas.openxmlformats.org/officeDocument/2006/relationships/image" Target="../media/image40.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hyperlink" Target="https://reseauinternational.ne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hyperlink" Target="https://conjugaison.lemonde.fr/conjugaison/premier-groupe/lutte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conjugaison.lemonde.fr/conjugaison/premier-groupe/distribuer/" TargetMode="External"/><Relationship Id="rId5" Type="http://schemas.openxmlformats.org/officeDocument/2006/relationships/hyperlink" Target="https://conjugaison.lemonde.fr/conjugaison/premier-groupe/enseigner/" TargetMode="Externa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riposte-catholique.fr/mots-clefs/le-salon-beig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lesechos.fr/21/07/2018/lesechos.fr/0302008836060_des-activistes-americains-derriere---la-capitale-des-fake-news---en-macedoine.htm"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wmf"/><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image" Target="../media/image14.wmf"/></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meta-media.fr/2017/02/10/fake-news-et-travailleurs-du-clic-comment-la-desinformation-est-devenue-un-marche-mondial.html" TargetMode="External"/><Relationship Id="rId7" Type="http://schemas.openxmlformats.org/officeDocument/2006/relationships/hyperlink" Target="https://www.ladn.eu/tech-a-suivre/metiers-secrets-technologi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scienceshumaines.com/theories-du-complot-notre-societe-est-elle-devenue-parano_fr_33953.html" TargetMode="External"/><Relationship Id="rId2" Type="http://schemas.openxmlformats.org/officeDocument/2006/relationships/hyperlink" Target="https://www.scienceshumaines.com/profil-d-un-philosophe_fr_9752.html"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ripostelaique.com/suicide-de-france-de-leurope-seul-coupable-eurabia-1.html" TargetMode="External"/><Relationship Id="rId7" Type="http://schemas.openxmlformats.org/officeDocument/2006/relationships/hyperlink" Target="http://www.conspiracywatch.info/quest-ce-que-le-grand-remplacement.html"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www.franceculture.fr/emissions/la-chronique-de-jean-birnbaum/bat-ye-or-anti-islam"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hyperlink" Target="https://www.conspiracywatch.info/enquete-complotisme-2019-le-conspirationnisme-et-lextreme-droit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mWhQnRLq-4s"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hyperlink" Target="http://www.conspiracywatch.info/"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s://twitter.com/vnctmrn" TargetMode="External"/><Relationship Id="rId7"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hyperlink" Target="https://twitter.com/MarleneSchiappa" TargetMode="External"/><Relationship Id="rId5" Type="http://schemas.openxmlformats.org/officeDocument/2006/relationships/hyperlink" Target="https://twitter.com/AgnesCerighelli" TargetMode="External"/><Relationship Id="rId4" Type="http://schemas.openxmlformats.org/officeDocument/2006/relationships/hyperlink" Target="https://twitter.com/EducationFran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www.infostormer.com/lol-pepe-the-frog-added-to-adls-list-of-hate-symbols/" TargetMode="External"/><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hyperlink" Target="https://www.numerama.com/tech/435363-tuerie-antisemite-de-pittsburgh-qui-se-cache-derriere-gab-le-reseau-social-alternatif-frequente-par-lassaillant.html" TargetMode="External"/><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hyperlink" Target="http://www.lefigaro.fr/secteur/high-tech/2018/10/29/32001-20181029ARTFIG00154-repere-de-l-extreme-droite-le-reseau-social-gab-ferme-apres-la-tuerie-de-pittsburgh.php"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conjugaison.lemonde.fr/conjugaison/auxiliaire/%C3%AAtre/" TargetMode="Externa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http://www.liberation.fr/ecrans/2015/04/24/clone-zone-l-outil-web-qui-permet-de-creer-des-faux-sites-a-l-infini_1264627"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pearltrees.com/u/126248050-biais-confirmation-rumeur-prof"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www.prefectures-regions.gouv.fr/ile-de-france/content/download/23790/164646/file/dossier%20S%C3%A9minaire%20complotismeV2.pdf.pdf"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hyperlink" Target="https://making-of.afp.com/" TargetMode="External"/><Relationship Id="rId3" Type="http://schemas.openxmlformats.org/officeDocument/2006/relationships/hyperlink" Target="http://www.lemonde.fr/verification/" TargetMode="External"/><Relationship Id="rId7" Type="http://schemas.openxmlformats.org/officeDocument/2006/relationships/hyperlink" Target="http://www.hoaxbuster.com/" TargetMode="External"/><Relationship Id="rId2" Type="http://schemas.openxmlformats.org/officeDocument/2006/relationships/image" Target="../media/image126.jpeg"/><Relationship Id="rId1" Type="http://schemas.openxmlformats.org/officeDocument/2006/relationships/slideLayout" Target="../slideLayouts/slideLayout4.xml"/><Relationship Id="rId6" Type="http://schemas.openxmlformats.org/officeDocument/2006/relationships/hyperlink" Target="http://www.conspiracywatch.info/" TargetMode="External"/><Relationship Id="rId5" Type="http://schemas.openxmlformats.org/officeDocument/2006/relationships/hyperlink" Target="http://observers.france24.com/fr/tag/intox" TargetMode="External"/><Relationship Id="rId4" Type="http://schemas.openxmlformats.org/officeDocument/2006/relationships/hyperlink" Target="https://liberation.checknews.fr/"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user/powerm1985/about" TargetMode="External"/><Relationship Id="rId3" Type="http://schemas.openxmlformats.org/officeDocument/2006/relationships/hyperlink" Target="https://www.youtube.com/user/fauxsceptique/about" TargetMode="External"/><Relationship Id="rId7" Type="http://schemas.openxmlformats.org/officeDocument/2006/relationships/hyperlink" Target="https://www.youtube.com/user/CaptainDisillusion/about" TargetMode="External"/><Relationship Id="rId2" Type="http://schemas.openxmlformats.org/officeDocument/2006/relationships/hyperlink" Target="https://www.youtube.com/user/TroncheEnBiais/about" TargetMode="External"/><Relationship Id="rId1" Type="http://schemas.openxmlformats.org/officeDocument/2006/relationships/slideLayout" Target="../slideLayouts/slideLayout4.xml"/><Relationship Id="rId6" Type="http://schemas.openxmlformats.org/officeDocument/2006/relationships/hyperlink" Target="DebunKer%20des%20&#233;toiles" TargetMode="External"/><Relationship Id="rId5" Type="http://schemas.openxmlformats.org/officeDocument/2006/relationships/hyperlink" Target="https://www.youtube.com/channel/UCJLsfsSpIiUBPvYYSUAclrw/about" TargetMode="External"/><Relationship Id="rId10" Type="http://schemas.openxmlformats.org/officeDocument/2006/relationships/hyperlink" Target="http://www.lemonde.fr/pixels/article/2018/02/13/face-aux-theories-du-complot-sur-youtube-les-anticonspis-veulent-occuper-le-terrain_5255963_4408996.html" TargetMode="External"/><Relationship Id="rId4" Type="http://schemas.openxmlformats.org/officeDocument/2006/relationships/hyperlink" Target="https://www.youtube.com/channel/UCU0FhLr6fr7U9GOn6OiQHpQ" TargetMode="External"/><Relationship Id="rId9" Type="http://schemas.openxmlformats.org/officeDocument/2006/relationships/hyperlink" Target="https://www.youtube.com/channel/UC8M5YVWQan_3Elm-URehz9w/about"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hyperlink" Target="https://www.france.tv/france-5/la-fabrique-du-mensonge/" TargetMode="External"/><Relationship Id="rId3" Type="http://schemas.openxmlformats.org/officeDocument/2006/relationships/hyperlink" Target="https://making-of.afp.com/" TargetMode="External"/><Relationship Id="rId7" Type="http://schemas.openxmlformats.org/officeDocument/2006/relationships/hyperlink" Target="https://www.lemonde.fr/culture/article/2019/03/31/la-fabrique-du-mensonge-en-remontant-la-chaine-de-l-infox_5443872_3246.html" TargetMode="External"/><Relationship Id="rId2" Type="http://schemas.openxmlformats.org/officeDocument/2006/relationships/hyperlink" Target="http://www.hoaxbuster.com/" TargetMode="External"/><Relationship Id="rId1" Type="http://schemas.openxmlformats.org/officeDocument/2006/relationships/slideLayout" Target="../slideLayouts/slideLayout2.xml"/><Relationship Id="rId6" Type="http://schemas.openxmlformats.org/officeDocument/2006/relationships/hyperlink" Target="http://www.linternaute.com/actualite/depeche/0/derniere_heure.shtmlhttps:/www.24hdansuneredaction.com" TargetMode="External"/><Relationship Id="rId5" Type="http://schemas.openxmlformats.org/officeDocument/2006/relationships/hyperlink" Target="http://www.reseau-canope.fr/a-la-une/" TargetMode="External"/><Relationship Id="rId4" Type="http://schemas.openxmlformats.org/officeDocument/2006/relationships/hyperlink" Target="http://www.conspiracywatch.info/" TargetMode="External"/><Relationship Id="rId9" Type="http://schemas.openxmlformats.org/officeDocument/2006/relationships/hyperlink" Target="https://www.diplomatie.gouv.fr/fr/politique-etrangere-de-la-france/manipulations-de-l-information/article/rapport-conjoint-caps-irsem-les-manipulations-de-l-information-un-defi-pour-no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hyperlink" Target="http://www.culturemobile.net/visions/dominique-cardon-democratie-internet"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282" y="1681118"/>
            <a:ext cx="10888741" cy="1935328"/>
          </a:xfrm>
        </p:spPr>
        <p:txBody>
          <a:bodyPr>
            <a:noAutofit/>
          </a:bodyPr>
          <a:lstStyle/>
          <a:p>
            <a:r>
              <a:rPr lang="fr-FR" sz="5400" b="1" dirty="0" smtClean="0">
                <a:latin typeface="Trebuchet MS" pitchFamily="34" charset="0"/>
              </a:rPr>
              <a:t>MUTATION DE L’INFORMATION :</a:t>
            </a:r>
            <a:br>
              <a:rPr lang="fr-FR" sz="5400" b="1" dirty="0" smtClean="0">
                <a:latin typeface="Trebuchet MS" pitchFamily="34" charset="0"/>
              </a:rPr>
            </a:br>
            <a:r>
              <a:rPr lang="fr-FR" sz="5400" b="1" dirty="0" smtClean="0">
                <a:latin typeface="Trebuchet MS" pitchFamily="34" charset="0"/>
              </a:rPr>
              <a:t>NÉCESSITÉ DÉVELOPPER </a:t>
            </a:r>
            <a:br>
              <a:rPr lang="fr-FR" sz="5400" b="1" dirty="0" smtClean="0">
                <a:latin typeface="Trebuchet MS" pitchFamily="34" charset="0"/>
              </a:rPr>
            </a:br>
            <a:r>
              <a:rPr lang="fr-FR" sz="5400" b="1" dirty="0" smtClean="0">
                <a:latin typeface="Trebuchet MS" pitchFamily="34" charset="0"/>
              </a:rPr>
              <a:t>SON ESPRIT CRITIQUE</a:t>
            </a:r>
            <a:endParaRPr lang="fr-FR" sz="5400" b="1" dirty="0">
              <a:latin typeface="Trebuchet MS"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0965510" y="216689"/>
            <a:ext cx="1226490" cy="1967959"/>
          </a:xfrm>
          <a:prstGeom prst="rect">
            <a:avLst/>
          </a:prstGeom>
          <a:noFill/>
          <a:ln w="9525">
            <a:noFill/>
            <a:miter lim="800000"/>
            <a:headEnd/>
            <a:tailEnd/>
          </a:ln>
        </p:spPr>
      </p:pic>
      <p:sp>
        <p:nvSpPr>
          <p:cNvPr id="5" name="ZoneTexte 4"/>
          <p:cNvSpPr txBox="1"/>
          <p:nvPr/>
        </p:nvSpPr>
        <p:spPr>
          <a:xfrm rot="409243">
            <a:off x="243293" y="5768055"/>
            <a:ext cx="3240580" cy="646331"/>
          </a:xfrm>
          <a:prstGeom prst="rect">
            <a:avLst/>
          </a:prstGeom>
        </p:spPr>
        <p:style>
          <a:lnRef idx="0">
            <a:schemeClr val="dk1"/>
          </a:lnRef>
          <a:fillRef idx="1001">
            <a:schemeClr val="dk2"/>
          </a:fillRef>
          <a:effectRef idx="3">
            <a:schemeClr val="dk1"/>
          </a:effectRef>
          <a:fontRef idx="minor">
            <a:schemeClr val="lt1"/>
          </a:fontRef>
        </p:style>
        <p:txBody>
          <a:bodyPr wrap="square" rtlCol="0">
            <a:spAutoFit/>
          </a:bodyPr>
          <a:lstStyle/>
          <a:p>
            <a:pPr algn="ctr"/>
            <a:r>
              <a:rPr lang="fr-FR" sz="3600" b="1" dirty="0" smtClean="0">
                <a:solidFill>
                  <a:schemeClr val="accent4">
                    <a:lumMod val="60000"/>
                    <a:lumOff val="40000"/>
                  </a:schemeClr>
                </a:solidFill>
                <a:latin typeface="Trebuchet MS" pitchFamily="34" charset="0"/>
              </a:rPr>
              <a:t>POST VÉRITÉ</a:t>
            </a:r>
            <a:endParaRPr lang="fr-FR" sz="3600" b="1" dirty="0">
              <a:solidFill>
                <a:schemeClr val="accent4">
                  <a:lumMod val="60000"/>
                  <a:lumOff val="40000"/>
                </a:schemeClr>
              </a:solidFill>
              <a:latin typeface="Trebuchet MS" pitchFamily="34" charset="0"/>
            </a:endParaRPr>
          </a:p>
        </p:txBody>
      </p:sp>
      <p:sp>
        <p:nvSpPr>
          <p:cNvPr id="6" name="ZoneTexte 5"/>
          <p:cNvSpPr txBox="1"/>
          <p:nvPr/>
        </p:nvSpPr>
        <p:spPr>
          <a:xfrm rot="20748506">
            <a:off x="3361882" y="5676039"/>
            <a:ext cx="2951770" cy="584775"/>
          </a:xfrm>
          <a:prstGeom prst="rect">
            <a:avLst/>
          </a:prstGeom>
        </p:spPr>
        <p:style>
          <a:lnRef idx="0">
            <a:schemeClr val="dk1"/>
          </a:lnRef>
          <a:fillRef idx="1001">
            <a:schemeClr val="dk2"/>
          </a:fillRef>
          <a:effectRef idx="3">
            <a:schemeClr val="dk1"/>
          </a:effectRef>
          <a:fontRef idx="minor">
            <a:schemeClr val="lt1"/>
          </a:fontRef>
        </p:style>
        <p:txBody>
          <a:bodyPr wrap="square" rtlCol="0">
            <a:spAutoFit/>
          </a:bodyPr>
          <a:lstStyle/>
          <a:p>
            <a:pPr algn="ctr"/>
            <a:r>
              <a:rPr lang="fr-FR" sz="3200" b="1" dirty="0" smtClean="0">
                <a:solidFill>
                  <a:schemeClr val="accent4">
                    <a:lumMod val="60000"/>
                    <a:lumOff val="40000"/>
                  </a:schemeClr>
                </a:solidFill>
                <a:latin typeface="Trebuchet MS" pitchFamily="34" charset="0"/>
              </a:rPr>
              <a:t>FAKE NEWS</a:t>
            </a:r>
            <a:endParaRPr lang="fr-FR" sz="3200" b="1" dirty="0">
              <a:solidFill>
                <a:schemeClr val="accent4">
                  <a:lumMod val="60000"/>
                  <a:lumOff val="40000"/>
                </a:schemeClr>
              </a:solidFill>
              <a:latin typeface="Trebuchet MS" pitchFamily="34" charset="0"/>
            </a:endParaRPr>
          </a:p>
        </p:txBody>
      </p:sp>
      <p:sp>
        <p:nvSpPr>
          <p:cNvPr id="7" name="ZoneTexte 6"/>
          <p:cNvSpPr txBox="1"/>
          <p:nvPr/>
        </p:nvSpPr>
        <p:spPr>
          <a:xfrm rot="1130200">
            <a:off x="6007833" y="5826458"/>
            <a:ext cx="3235552" cy="523220"/>
          </a:xfrm>
          <a:prstGeom prst="rect">
            <a:avLst/>
          </a:prstGeom>
        </p:spPr>
        <p:style>
          <a:lnRef idx="0">
            <a:schemeClr val="dk1"/>
          </a:lnRef>
          <a:fillRef idx="1001">
            <a:schemeClr val="dk2"/>
          </a:fillRef>
          <a:effectRef idx="3">
            <a:schemeClr val="dk1"/>
          </a:effectRef>
          <a:fontRef idx="minor">
            <a:schemeClr val="lt1"/>
          </a:fontRef>
        </p:style>
        <p:txBody>
          <a:bodyPr wrap="square" rtlCol="0">
            <a:spAutoFit/>
          </a:bodyPr>
          <a:lstStyle/>
          <a:p>
            <a:pPr algn="ctr"/>
            <a:r>
              <a:rPr lang="fr-FR" sz="2800" b="1" dirty="0" smtClean="0">
                <a:solidFill>
                  <a:schemeClr val="accent4">
                    <a:lumMod val="60000"/>
                    <a:lumOff val="40000"/>
                  </a:schemeClr>
                </a:solidFill>
                <a:latin typeface="Trebuchet MS" pitchFamily="34" charset="0"/>
              </a:rPr>
              <a:t>RÉINFORMATION</a:t>
            </a:r>
            <a:endParaRPr lang="fr-FR" sz="2800" b="1" dirty="0">
              <a:solidFill>
                <a:schemeClr val="accent4">
                  <a:lumMod val="60000"/>
                  <a:lumOff val="40000"/>
                </a:schemeClr>
              </a:solidFill>
              <a:latin typeface="Trebuchet MS" pitchFamily="34" charset="0"/>
            </a:endParaRPr>
          </a:p>
        </p:txBody>
      </p:sp>
      <p:sp>
        <p:nvSpPr>
          <p:cNvPr id="8" name="ZoneTexte 7"/>
          <p:cNvSpPr txBox="1"/>
          <p:nvPr/>
        </p:nvSpPr>
        <p:spPr>
          <a:xfrm rot="20748506">
            <a:off x="9108453" y="5394249"/>
            <a:ext cx="2567501" cy="954107"/>
          </a:xfrm>
          <a:prstGeom prst="rect">
            <a:avLst/>
          </a:prstGeom>
        </p:spPr>
        <p:style>
          <a:lnRef idx="0">
            <a:schemeClr val="dk1"/>
          </a:lnRef>
          <a:fillRef idx="1001">
            <a:schemeClr val="dk2"/>
          </a:fillRef>
          <a:effectRef idx="3">
            <a:schemeClr val="dk1"/>
          </a:effectRef>
          <a:fontRef idx="minor">
            <a:schemeClr val="lt1"/>
          </a:fontRef>
        </p:style>
        <p:txBody>
          <a:bodyPr wrap="square" rtlCol="0">
            <a:spAutoFit/>
          </a:bodyPr>
          <a:lstStyle/>
          <a:p>
            <a:pPr algn="ctr"/>
            <a:r>
              <a:rPr lang="fr-FR" sz="2800" b="1" dirty="0" smtClean="0">
                <a:solidFill>
                  <a:schemeClr val="accent4">
                    <a:lumMod val="60000"/>
                    <a:lumOff val="40000"/>
                  </a:schemeClr>
                </a:solidFill>
                <a:latin typeface="Trebuchet MS" pitchFamily="34" charset="0"/>
              </a:rPr>
              <a:t>FAITS ALTERNATIFS</a:t>
            </a:r>
            <a:endParaRPr lang="fr-FR" sz="2800" b="1" dirty="0">
              <a:solidFill>
                <a:schemeClr val="accent4">
                  <a:lumMod val="60000"/>
                  <a:lumOff val="40000"/>
                </a:schemeClr>
              </a:solidFill>
              <a:latin typeface="Trebuchet MS" pitchFamily="34" charset="0"/>
            </a:endParaRPr>
          </a:p>
        </p:txBody>
      </p:sp>
      <p:sp>
        <p:nvSpPr>
          <p:cNvPr id="9" name="ZoneTexte 8"/>
          <p:cNvSpPr txBox="1"/>
          <p:nvPr/>
        </p:nvSpPr>
        <p:spPr>
          <a:xfrm rot="21060669">
            <a:off x="8003778" y="4899868"/>
            <a:ext cx="3234061" cy="584775"/>
          </a:xfrm>
          <a:prstGeom prst="rect">
            <a:avLst/>
          </a:prstGeom>
        </p:spPr>
        <p:style>
          <a:lnRef idx="0">
            <a:schemeClr val="dk1"/>
          </a:lnRef>
          <a:fillRef idx="1001">
            <a:schemeClr val="dk2"/>
          </a:fillRef>
          <a:effectRef idx="3">
            <a:schemeClr val="dk1"/>
          </a:effectRef>
          <a:fontRef idx="minor">
            <a:schemeClr val="lt1"/>
          </a:fontRef>
        </p:style>
        <p:txBody>
          <a:bodyPr wrap="square" rtlCol="0">
            <a:spAutoFit/>
          </a:bodyPr>
          <a:lstStyle/>
          <a:p>
            <a:pPr algn="ctr"/>
            <a:r>
              <a:rPr lang="fr-FR" sz="3200" b="1" dirty="0" smtClean="0">
                <a:solidFill>
                  <a:schemeClr val="accent4">
                    <a:lumMod val="60000"/>
                    <a:lumOff val="40000"/>
                  </a:schemeClr>
                </a:solidFill>
                <a:latin typeface="Trebuchet MS" pitchFamily="34" charset="0"/>
              </a:rPr>
              <a:t>COMPLOTISME</a:t>
            </a:r>
            <a:endParaRPr lang="fr-FR" sz="3200" b="1" dirty="0">
              <a:solidFill>
                <a:schemeClr val="accent4">
                  <a:lumMod val="60000"/>
                  <a:lumOff val="40000"/>
                </a:schemeClr>
              </a:solidFill>
              <a:latin typeface="Trebuchet MS" pitchFamily="34" charset="0"/>
            </a:endParaRPr>
          </a:p>
        </p:txBody>
      </p:sp>
      <p:sp>
        <p:nvSpPr>
          <p:cNvPr id="10" name="ZoneTexte 9"/>
          <p:cNvSpPr txBox="1"/>
          <p:nvPr/>
        </p:nvSpPr>
        <p:spPr>
          <a:xfrm rot="20748506">
            <a:off x="353640" y="4527396"/>
            <a:ext cx="2112235" cy="954107"/>
          </a:xfrm>
          <a:prstGeom prst="rect">
            <a:avLst/>
          </a:prstGeom>
        </p:spPr>
        <p:style>
          <a:lnRef idx="0">
            <a:schemeClr val="dk1"/>
          </a:lnRef>
          <a:fillRef idx="1001">
            <a:schemeClr val="dk2"/>
          </a:fillRef>
          <a:effectRef idx="3">
            <a:schemeClr val="dk1"/>
          </a:effectRef>
          <a:fontRef idx="minor">
            <a:schemeClr val="lt1"/>
          </a:fontRef>
        </p:style>
        <p:txBody>
          <a:bodyPr wrap="square" rtlCol="0">
            <a:spAutoFit/>
          </a:bodyPr>
          <a:lstStyle/>
          <a:p>
            <a:pPr algn="ctr"/>
            <a:r>
              <a:rPr lang="fr-FR" sz="2800" b="1" dirty="0" smtClean="0">
                <a:solidFill>
                  <a:schemeClr val="accent4">
                    <a:lumMod val="60000"/>
                    <a:lumOff val="40000"/>
                  </a:schemeClr>
                </a:solidFill>
                <a:latin typeface="Trebuchet MS" pitchFamily="34" charset="0"/>
              </a:rPr>
              <a:t>ÉTAT PROFOND</a:t>
            </a:r>
            <a:endParaRPr lang="fr-FR" sz="2800" b="1" dirty="0">
              <a:solidFill>
                <a:schemeClr val="accent4">
                  <a:lumMod val="60000"/>
                  <a:lumOff val="40000"/>
                </a:schemeClr>
              </a:solidFill>
              <a:latin typeface="Trebuchet MS" pitchFamily="34" charset="0"/>
            </a:endParaRPr>
          </a:p>
        </p:txBody>
      </p:sp>
      <p:sp>
        <p:nvSpPr>
          <p:cNvPr id="11" name="ZoneTexte 10"/>
          <p:cNvSpPr txBox="1"/>
          <p:nvPr/>
        </p:nvSpPr>
        <p:spPr>
          <a:xfrm>
            <a:off x="2689582" y="5013816"/>
            <a:ext cx="2170741" cy="523220"/>
          </a:xfrm>
          <a:prstGeom prst="rect">
            <a:avLst/>
          </a:prstGeom>
        </p:spPr>
        <p:style>
          <a:lnRef idx="0">
            <a:schemeClr val="dk1"/>
          </a:lnRef>
          <a:fillRef idx="1001">
            <a:schemeClr val="dk2"/>
          </a:fillRef>
          <a:effectRef idx="3">
            <a:schemeClr val="dk1"/>
          </a:effectRef>
          <a:fontRef idx="minor">
            <a:schemeClr val="lt1"/>
          </a:fontRef>
        </p:style>
        <p:txBody>
          <a:bodyPr wrap="square" rtlCol="0">
            <a:spAutoFit/>
          </a:bodyPr>
          <a:lstStyle/>
          <a:p>
            <a:pPr algn="ctr"/>
            <a:r>
              <a:rPr lang="fr-FR" sz="2800" b="1" dirty="0" smtClean="0">
                <a:solidFill>
                  <a:schemeClr val="accent4">
                    <a:lumMod val="60000"/>
                    <a:lumOff val="40000"/>
                  </a:schemeClr>
                </a:solidFill>
                <a:latin typeface="Trebuchet MS" pitchFamily="34" charset="0"/>
              </a:rPr>
              <a:t>FALSE FLAG</a:t>
            </a:r>
            <a:endParaRPr lang="fr-FR" sz="2800" b="1" dirty="0">
              <a:solidFill>
                <a:schemeClr val="accent4">
                  <a:lumMod val="60000"/>
                  <a:lumOff val="40000"/>
                </a:schemeClr>
              </a:solidFill>
              <a:latin typeface="Trebuchet MS" pitchFamily="34" charset="0"/>
            </a:endParaRPr>
          </a:p>
        </p:txBody>
      </p:sp>
    </p:spTree>
    <p:extLst>
      <p:ext uri="{BB962C8B-B14F-4D97-AF65-F5344CB8AC3E}">
        <p14:creationId xmlns="" xmlns:p14="http://schemas.microsoft.com/office/powerpoint/2010/main" val="61214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8609" y="1050879"/>
            <a:ext cx="7356143" cy="2734392"/>
          </a:xfrm>
          <a:prstGeom prst="rect">
            <a:avLst/>
          </a:prstGeom>
        </p:spPr>
        <p:style>
          <a:lnRef idx="0">
            <a:schemeClr val="accent4"/>
          </a:lnRef>
          <a:fillRef idx="1001">
            <a:schemeClr val="dk2"/>
          </a:fillRef>
          <a:effectRef idx="3">
            <a:schemeClr val="accent4"/>
          </a:effectRef>
          <a:fontRef idx="minor">
            <a:schemeClr val="lt1"/>
          </a:fontRef>
        </p:style>
        <p:txBody>
          <a:bodyPr rtlCol="0" anchor="ctr"/>
          <a:lstStyle/>
          <a:p>
            <a:pPr algn="ctr"/>
            <a:r>
              <a:rPr lang="fr-FR" sz="4400" b="1" dirty="0" smtClean="0">
                <a:solidFill>
                  <a:srgbClr val="FFC000"/>
                </a:solidFill>
                <a:latin typeface="Trebuchet MS" pitchFamily="34" charset="0"/>
              </a:rPr>
              <a:t>DES STRATÉGIES RÉELLES </a:t>
            </a:r>
          </a:p>
          <a:p>
            <a:pPr algn="ctr"/>
            <a:r>
              <a:rPr lang="fr-FR" sz="4400" b="1" dirty="0" smtClean="0">
                <a:solidFill>
                  <a:srgbClr val="FFC000"/>
                </a:solidFill>
                <a:latin typeface="Trebuchet MS" pitchFamily="34" charset="0"/>
              </a:rPr>
              <a:t>DE MANIPULATION</a:t>
            </a:r>
          </a:p>
          <a:p>
            <a:pPr algn="ctr"/>
            <a:r>
              <a:rPr lang="fr-FR" sz="4400" b="1" dirty="0" smtClean="0">
                <a:solidFill>
                  <a:srgbClr val="FFC000"/>
                </a:solidFill>
                <a:latin typeface="Trebuchet MS" pitchFamily="34" charset="0"/>
              </a:rPr>
              <a:t> &amp;</a:t>
            </a:r>
          </a:p>
          <a:p>
            <a:pPr algn="ctr"/>
            <a:r>
              <a:rPr lang="fr-FR" sz="4400" b="1" dirty="0" smtClean="0">
                <a:solidFill>
                  <a:srgbClr val="FFC000"/>
                </a:solidFill>
                <a:latin typeface="Trebuchet MS" pitchFamily="34" charset="0"/>
              </a:rPr>
              <a:t> DE DÉSINFORMATION </a:t>
            </a:r>
          </a:p>
        </p:txBody>
      </p:sp>
      <p:sp>
        <p:nvSpPr>
          <p:cNvPr id="6" name="Rectangle avec flèche vers le bas 5"/>
          <p:cNvSpPr/>
          <p:nvPr/>
        </p:nvSpPr>
        <p:spPr>
          <a:xfrm>
            <a:off x="5451697" y="3980108"/>
            <a:ext cx="1536171" cy="936104"/>
          </a:xfrm>
          <a:prstGeom prst="downArrowCallout">
            <a:avLst/>
          </a:prstGeom>
        </p:spPr>
        <p:style>
          <a:lnRef idx="0">
            <a:schemeClr val="accent3"/>
          </a:lnRef>
          <a:fillRef idx="1002">
            <a:schemeClr val="dk2"/>
          </a:fillRef>
          <a:effectRef idx="3">
            <a:schemeClr val="accent3"/>
          </a:effectRef>
          <a:fontRef idx="minor">
            <a:schemeClr val="lt1"/>
          </a:fontRef>
        </p:style>
        <p:txBody>
          <a:bodyPr rtlCol="0" anchor="ctr"/>
          <a:lstStyle/>
          <a:p>
            <a:pPr algn="ctr"/>
            <a:r>
              <a:rPr lang="fr-FR" b="1" dirty="0" smtClean="0">
                <a:solidFill>
                  <a:srgbClr val="FFC000"/>
                </a:solidFill>
                <a:latin typeface="Trebuchet MS" pitchFamily="34" charset="0"/>
              </a:rPr>
              <a:t>A DES FINS</a:t>
            </a:r>
            <a:endParaRPr lang="fr-FR" b="1" dirty="0">
              <a:solidFill>
                <a:srgbClr val="FFC000"/>
              </a:solidFill>
              <a:latin typeface="Trebuchet MS" pitchFamily="34" charset="0"/>
            </a:endParaRPr>
          </a:p>
        </p:txBody>
      </p:sp>
      <p:sp>
        <p:nvSpPr>
          <p:cNvPr id="9" name="Rectangle à coins arrondis 8"/>
          <p:cNvSpPr/>
          <p:nvPr/>
        </p:nvSpPr>
        <p:spPr>
          <a:xfrm>
            <a:off x="1021493" y="4752440"/>
            <a:ext cx="4553512" cy="1755452"/>
          </a:xfrm>
          <a:prstGeom prst="roundRect">
            <a:avLst/>
          </a:prstGeom>
        </p:spPr>
        <p:style>
          <a:lnRef idx="0">
            <a:schemeClr val="accent3"/>
          </a:lnRef>
          <a:fillRef idx="1002">
            <a:schemeClr val="dk2"/>
          </a:fillRef>
          <a:effectRef idx="3">
            <a:schemeClr val="accent3"/>
          </a:effectRef>
          <a:fontRef idx="minor">
            <a:schemeClr val="lt1"/>
          </a:fontRef>
        </p:style>
        <p:txBody>
          <a:bodyPr rtlCol="0" anchor="ctr"/>
          <a:lstStyle/>
          <a:p>
            <a:pPr algn="ctr"/>
            <a:r>
              <a:rPr lang="fr-FR" sz="2400" b="1" dirty="0" smtClean="0">
                <a:solidFill>
                  <a:srgbClr val="FFC000"/>
                </a:solidFill>
                <a:latin typeface="Trebuchet MS" pitchFamily="34" charset="0"/>
              </a:rPr>
              <a:t>« DE PROPAGANDE ID</a:t>
            </a:r>
            <a:r>
              <a:rPr lang="fr-FR" sz="2400" b="1" dirty="0" smtClean="0">
                <a:solidFill>
                  <a:schemeClr val="accent4">
                    <a:lumMod val="60000"/>
                    <a:lumOff val="40000"/>
                  </a:schemeClr>
                </a:solidFill>
                <a:latin typeface="Trebuchet MS" pitchFamily="34" charset="0"/>
              </a:rPr>
              <a:t>É</a:t>
            </a:r>
            <a:r>
              <a:rPr lang="fr-FR" sz="2400" b="1" dirty="0" smtClean="0">
                <a:solidFill>
                  <a:srgbClr val="FFC000"/>
                </a:solidFill>
                <a:latin typeface="Trebuchet MS" pitchFamily="34" charset="0"/>
              </a:rPr>
              <a:t>OLOGIQUE POLITIQUE...»</a:t>
            </a:r>
            <a:endParaRPr lang="fr-FR" sz="2400" b="1" dirty="0">
              <a:solidFill>
                <a:srgbClr val="FFC000"/>
              </a:solidFill>
              <a:latin typeface="Trebuchet MS" pitchFamily="34" charset="0"/>
            </a:endParaRPr>
          </a:p>
        </p:txBody>
      </p:sp>
      <p:sp>
        <p:nvSpPr>
          <p:cNvPr id="10" name="Rectangle à coins arrondis 9"/>
          <p:cNvSpPr/>
          <p:nvPr/>
        </p:nvSpPr>
        <p:spPr>
          <a:xfrm>
            <a:off x="6768074" y="4725144"/>
            <a:ext cx="4031731" cy="1700369"/>
          </a:xfrm>
          <a:prstGeom prst="roundRect">
            <a:avLst/>
          </a:prstGeom>
        </p:spPr>
        <p:style>
          <a:lnRef idx="0">
            <a:schemeClr val="accent3"/>
          </a:lnRef>
          <a:fillRef idx="1002">
            <a:schemeClr val="dk2"/>
          </a:fillRef>
          <a:effectRef idx="3">
            <a:schemeClr val="accent3"/>
          </a:effectRef>
          <a:fontRef idx="minor">
            <a:schemeClr val="lt1"/>
          </a:fontRef>
        </p:style>
        <p:txBody>
          <a:bodyPr rtlCol="0" anchor="ctr"/>
          <a:lstStyle/>
          <a:p>
            <a:pPr algn="ctr"/>
            <a:r>
              <a:rPr lang="fr-FR" sz="2400" b="1" dirty="0" smtClean="0">
                <a:solidFill>
                  <a:srgbClr val="FFC000"/>
                </a:solidFill>
                <a:latin typeface="Trebuchet MS" pitchFamily="34" charset="0"/>
              </a:rPr>
              <a:t>PAR INTERET FINANCIER !</a:t>
            </a:r>
            <a:endParaRPr lang="fr-FR" sz="2400" b="1" dirty="0">
              <a:solidFill>
                <a:srgbClr val="FFC000"/>
              </a:solidFill>
              <a:latin typeface="Trebuchet MS" pitchFamily="34" charset="0"/>
            </a:endParaRPr>
          </a:p>
        </p:txBody>
      </p:sp>
      <p:sp>
        <p:nvSpPr>
          <p:cNvPr id="11" name="Double flèche horizontale 10"/>
          <p:cNvSpPr/>
          <p:nvPr/>
        </p:nvSpPr>
        <p:spPr>
          <a:xfrm>
            <a:off x="5999990" y="5373216"/>
            <a:ext cx="480053" cy="216024"/>
          </a:xfrm>
          <a:prstGeom prst="leftRightArrow">
            <a:avLst/>
          </a:prstGeom>
        </p:spPr>
        <p:style>
          <a:lnRef idx="2">
            <a:schemeClr val="accent4">
              <a:shade val="50000"/>
            </a:schemeClr>
          </a:lnRef>
          <a:fillRef idx="1002">
            <a:schemeClr val="dk2"/>
          </a:fillRef>
          <a:effectRef idx="0">
            <a:schemeClr val="accent4"/>
          </a:effectRef>
          <a:fontRef idx="minor">
            <a:schemeClr val="lt1"/>
          </a:fontRef>
        </p:style>
        <p:txBody>
          <a:bodyPr rtlCol="0" anchor="ctr"/>
          <a:lstStyle/>
          <a:p>
            <a:pPr algn="ctr"/>
            <a:endParaRPr lang="fr-FR"/>
          </a:p>
        </p:txBody>
      </p:sp>
      <p:pic>
        <p:nvPicPr>
          <p:cNvPr id="2050" name="Picture 2"/>
          <p:cNvPicPr>
            <a:picLocks noChangeAspect="1" noChangeArrowheads="1"/>
          </p:cNvPicPr>
          <p:nvPr/>
        </p:nvPicPr>
        <p:blipFill>
          <a:blip r:embed="rId2" cstate="print"/>
          <a:srcRect/>
          <a:stretch>
            <a:fillRect/>
          </a:stretch>
        </p:blipFill>
        <p:spPr bwMode="auto">
          <a:xfrm>
            <a:off x="955589" y="3104941"/>
            <a:ext cx="1363720" cy="8287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p:cNvSpPr/>
          <p:nvPr/>
        </p:nvSpPr>
        <p:spPr>
          <a:xfrm>
            <a:off x="4284921" y="520996"/>
            <a:ext cx="2562446" cy="172247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smtClean="0">
                <a:solidFill>
                  <a:srgbClr val="002060"/>
                </a:solidFill>
              </a:rPr>
              <a:t>QUI ?</a:t>
            </a:r>
            <a:endParaRPr lang="fr-FR" sz="4400" b="1" dirty="0">
              <a:solidFill>
                <a:srgbClr val="002060"/>
              </a:solidFill>
            </a:endParaRPr>
          </a:p>
        </p:txBody>
      </p:sp>
      <p:sp>
        <p:nvSpPr>
          <p:cNvPr id="8" name="Rectangle 7"/>
          <p:cNvSpPr/>
          <p:nvPr/>
        </p:nvSpPr>
        <p:spPr>
          <a:xfrm>
            <a:off x="939114" y="2726724"/>
            <a:ext cx="4671907" cy="172170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C00000"/>
              </a:solidFill>
            </a:endParaRPr>
          </a:p>
          <a:p>
            <a:pPr algn="ctr"/>
            <a:r>
              <a:rPr lang="en-US" sz="2800" b="1" dirty="0" smtClean="0">
                <a:solidFill>
                  <a:srgbClr val="002060"/>
                </a:solidFill>
              </a:rPr>
              <a:t>MANIPULATIONS EXOGÈNES</a:t>
            </a:r>
          </a:p>
          <a:p>
            <a:pPr algn="ctr"/>
            <a:r>
              <a:rPr lang="en-US" sz="2800" b="1" dirty="0" err="1" smtClean="0">
                <a:solidFill>
                  <a:srgbClr val="002060"/>
                </a:solidFill>
              </a:rPr>
              <a:t>Etats</a:t>
            </a:r>
            <a:r>
              <a:rPr lang="en-US" sz="2800" b="1" dirty="0" smtClean="0">
                <a:solidFill>
                  <a:srgbClr val="002060"/>
                </a:solidFill>
              </a:rPr>
              <a:t>, </a:t>
            </a:r>
            <a:r>
              <a:rPr lang="en-US" sz="2800" b="1" dirty="0" err="1" smtClean="0">
                <a:solidFill>
                  <a:srgbClr val="002060"/>
                </a:solidFill>
              </a:rPr>
              <a:t>entreprises</a:t>
            </a:r>
            <a:r>
              <a:rPr lang="en-US" sz="2800" b="1" dirty="0" smtClean="0">
                <a:solidFill>
                  <a:srgbClr val="002060"/>
                </a:solidFill>
              </a:rPr>
              <a:t> </a:t>
            </a:r>
            <a:r>
              <a:rPr lang="en-US" sz="2800" b="1" dirty="0" err="1" smtClean="0">
                <a:solidFill>
                  <a:srgbClr val="002060"/>
                </a:solidFill>
              </a:rPr>
              <a:t>concurrentes</a:t>
            </a:r>
            <a:r>
              <a:rPr lang="en-US" sz="2800" b="1" dirty="0" smtClean="0">
                <a:solidFill>
                  <a:srgbClr val="002060"/>
                </a:solidFill>
              </a:rPr>
              <a:t>…</a:t>
            </a:r>
          </a:p>
          <a:p>
            <a:pPr algn="ctr"/>
            <a:endParaRPr lang="en-US" dirty="0" smtClean="0">
              <a:solidFill>
                <a:srgbClr val="C00000"/>
              </a:solidFill>
            </a:endParaRPr>
          </a:p>
          <a:p>
            <a:pPr algn="ctr"/>
            <a:r>
              <a:rPr lang="en-US" dirty="0" smtClean="0">
                <a:solidFill>
                  <a:srgbClr val="C00000"/>
                </a:solidFill>
              </a:rPr>
              <a:t> </a:t>
            </a:r>
            <a:endParaRPr lang="fr-FR" dirty="0">
              <a:solidFill>
                <a:srgbClr val="C00000"/>
              </a:solidFill>
            </a:endParaRPr>
          </a:p>
        </p:txBody>
      </p:sp>
      <p:sp>
        <p:nvSpPr>
          <p:cNvPr id="12" name="Rectangle 11"/>
          <p:cNvSpPr/>
          <p:nvPr/>
        </p:nvSpPr>
        <p:spPr>
          <a:xfrm>
            <a:off x="6112475" y="2767913"/>
            <a:ext cx="4917990" cy="165580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C00000"/>
              </a:solidFill>
            </a:endParaRPr>
          </a:p>
          <a:p>
            <a:pPr algn="ctr"/>
            <a:r>
              <a:rPr lang="en-US" sz="2800" b="1" dirty="0" smtClean="0">
                <a:solidFill>
                  <a:srgbClr val="002060"/>
                </a:solidFill>
              </a:rPr>
              <a:t>MANIPULATIONS ENDOGÈNES</a:t>
            </a:r>
          </a:p>
          <a:p>
            <a:pPr algn="ctr"/>
            <a:r>
              <a:rPr lang="en-US" sz="2800" b="1" dirty="0" err="1" smtClean="0">
                <a:solidFill>
                  <a:srgbClr val="002060"/>
                </a:solidFill>
              </a:rPr>
              <a:t>Partis</a:t>
            </a:r>
            <a:r>
              <a:rPr lang="en-US" sz="2800" b="1" dirty="0" smtClean="0">
                <a:solidFill>
                  <a:srgbClr val="002060"/>
                </a:solidFill>
              </a:rPr>
              <a:t> </a:t>
            </a:r>
            <a:r>
              <a:rPr lang="en-US" sz="2800" b="1" dirty="0" err="1" smtClean="0">
                <a:solidFill>
                  <a:srgbClr val="002060"/>
                </a:solidFill>
              </a:rPr>
              <a:t>politiques</a:t>
            </a:r>
            <a:r>
              <a:rPr lang="en-US" sz="2800" b="1" dirty="0" smtClean="0">
                <a:solidFill>
                  <a:srgbClr val="002060"/>
                </a:solidFill>
              </a:rPr>
              <a:t>, lobbies,   </a:t>
            </a:r>
            <a:r>
              <a:rPr lang="en-US" sz="2800" b="1" dirty="0" err="1" smtClean="0">
                <a:solidFill>
                  <a:srgbClr val="002060"/>
                </a:solidFill>
              </a:rPr>
              <a:t>citoyens</a:t>
            </a:r>
            <a:r>
              <a:rPr lang="en-US" sz="2800" b="1" dirty="0" smtClean="0">
                <a:solidFill>
                  <a:srgbClr val="002060"/>
                </a:solidFill>
              </a:rPr>
              <a:t> lambda…</a:t>
            </a:r>
          </a:p>
          <a:p>
            <a:pPr algn="ctr"/>
            <a:endParaRPr lang="fr-FR" dirty="0" smtClean="0">
              <a:solidFill>
                <a:srgbClr val="C00000"/>
              </a:solidFill>
            </a:endParaRPr>
          </a:p>
          <a:p>
            <a:pPr algn="ctr"/>
            <a:r>
              <a:rPr lang="en-US" dirty="0" smtClean="0">
                <a:solidFill>
                  <a:srgbClr val="C00000"/>
                </a:solidFill>
              </a:rPr>
              <a:t> </a:t>
            </a:r>
            <a:endParaRPr lang="fr-FR" dirty="0">
              <a:solidFill>
                <a:srgbClr val="C00000"/>
              </a:solidFill>
            </a:endParaRPr>
          </a:p>
        </p:txBody>
      </p:sp>
      <p:sp>
        <p:nvSpPr>
          <p:cNvPr id="13" name="Rectangle 12"/>
          <p:cNvSpPr/>
          <p:nvPr/>
        </p:nvSpPr>
        <p:spPr>
          <a:xfrm rot="767729">
            <a:off x="6244686" y="5214179"/>
            <a:ext cx="4572470" cy="369332"/>
          </a:xfrm>
          <a:prstGeom prst="rect">
            <a:avLst/>
          </a:prstGeom>
        </p:spPr>
        <p:txBody>
          <a:bodyPr wrap="none">
            <a:spAutoFit/>
          </a:bodyPr>
          <a:lstStyle/>
          <a:p>
            <a:r>
              <a:rPr lang="en-US" dirty="0" smtClean="0">
                <a:solidFill>
                  <a:srgbClr val="FF0000"/>
                </a:solidFill>
              </a:rPr>
              <a:t>Rapport du </a:t>
            </a:r>
            <a:r>
              <a:rPr lang="en-US" dirty="0" smtClean="0">
                <a:solidFill>
                  <a:srgbClr val="FF0000"/>
                </a:solidFill>
                <a:hlinkClick r:id="rId2"/>
              </a:rPr>
              <a:t>CAPS  </a:t>
            </a:r>
            <a:r>
              <a:rPr lang="en-US" dirty="0" smtClean="0">
                <a:solidFill>
                  <a:srgbClr val="FF0000"/>
                </a:solidFill>
              </a:rPr>
              <a:t>M</a:t>
            </a:r>
            <a:r>
              <a:rPr lang="fr-FR" dirty="0" err="1" smtClean="0">
                <a:solidFill>
                  <a:srgbClr val="FF0000"/>
                </a:solidFill>
              </a:rPr>
              <a:t>inistère</a:t>
            </a:r>
            <a:r>
              <a:rPr lang="en-US" dirty="0" smtClean="0">
                <a:solidFill>
                  <a:srgbClr val="FF0000"/>
                </a:solidFill>
              </a:rPr>
              <a:t> affaires </a:t>
            </a:r>
            <a:r>
              <a:rPr lang="fr-FR" dirty="0" smtClean="0">
                <a:solidFill>
                  <a:srgbClr val="FF0000"/>
                </a:solidFill>
              </a:rPr>
              <a:t>étrangères</a:t>
            </a:r>
            <a:endParaRPr lang="fr-FR" dirty="0">
              <a:solidFill>
                <a:srgbClr val="FF0000"/>
              </a:solidFill>
            </a:endParaRPr>
          </a:p>
        </p:txBody>
      </p:sp>
      <p:cxnSp>
        <p:nvCxnSpPr>
          <p:cNvPr id="15" name="Connecteur droit avec flèche 14"/>
          <p:cNvCxnSpPr/>
          <p:nvPr/>
        </p:nvCxnSpPr>
        <p:spPr>
          <a:xfrm flipH="1">
            <a:off x="3597902" y="2065662"/>
            <a:ext cx="484093" cy="441063"/>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7146229" y="2026265"/>
            <a:ext cx="450028" cy="546847"/>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3215681" y="5513222"/>
            <a:ext cx="5606521" cy="1344778"/>
          </a:xfrm>
          <a:prstGeom prst="rect">
            <a:avLst/>
          </a:prstGeom>
          <a:noFill/>
          <a:ln w="9525">
            <a:noFill/>
            <a:miter lim="800000"/>
            <a:headEnd/>
            <a:tailEnd/>
          </a:ln>
        </p:spPr>
      </p:pic>
      <p:sp>
        <p:nvSpPr>
          <p:cNvPr id="11" name="ZoneTexte 10"/>
          <p:cNvSpPr txBox="1"/>
          <p:nvPr/>
        </p:nvSpPr>
        <p:spPr>
          <a:xfrm>
            <a:off x="3352176" y="436318"/>
            <a:ext cx="8394347" cy="769441"/>
          </a:xfrm>
          <a:prstGeom prst="rect">
            <a:avLst/>
          </a:prstGeom>
          <a:noFill/>
        </p:spPr>
        <p:txBody>
          <a:bodyPr wrap="square" rtlCol="0">
            <a:spAutoFit/>
          </a:bodyPr>
          <a:lstStyle/>
          <a:p>
            <a:r>
              <a:rPr lang="fr-FR" sz="4400" b="1" dirty="0" smtClean="0">
                <a:solidFill>
                  <a:srgbClr val="7030A0"/>
                </a:solidFill>
              </a:rPr>
              <a:t>PROPAGANDE &amp; IDÉOLOGIE</a:t>
            </a:r>
            <a:endParaRPr lang="fr-FR" sz="4400" b="1" dirty="0">
              <a:solidFill>
                <a:srgbClr val="7030A0"/>
              </a:solidFill>
            </a:endParaRPr>
          </a:p>
        </p:txBody>
      </p:sp>
      <p:sp>
        <p:nvSpPr>
          <p:cNvPr id="17" name="ZoneTexte 16"/>
          <p:cNvSpPr txBox="1"/>
          <p:nvPr/>
        </p:nvSpPr>
        <p:spPr>
          <a:xfrm rot="21142490">
            <a:off x="9770391" y="1443975"/>
            <a:ext cx="172819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FR" dirty="0" smtClean="0"/>
              <a:t>POST VÉRITÉ !</a:t>
            </a:r>
            <a:endParaRPr lang="fr-FR" dirty="0"/>
          </a:p>
        </p:txBody>
      </p:sp>
      <p:sp>
        <p:nvSpPr>
          <p:cNvPr id="18" name="ZoneTexte 17"/>
          <p:cNvSpPr txBox="1"/>
          <p:nvPr/>
        </p:nvSpPr>
        <p:spPr>
          <a:xfrm rot="350005">
            <a:off x="6830926" y="1590119"/>
            <a:ext cx="2492108"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FR" dirty="0" smtClean="0"/>
              <a:t>FAITS ALTERNATIFS !</a:t>
            </a:r>
            <a:endParaRPr lang="fr-FR" dirty="0"/>
          </a:p>
        </p:txBody>
      </p:sp>
      <p:pic>
        <p:nvPicPr>
          <p:cNvPr id="3" name="Picture 2">
            <a:hlinkClick r:id="rId4"/>
          </p:cNvPr>
          <p:cNvPicPr>
            <a:picLocks noChangeAspect="1" noChangeArrowheads="1"/>
          </p:cNvPicPr>
          <p:nvPr/>
        </p:nvPicPr>
        <p:blipFill>
          <a:blip r:embed="rId5" cstate="print"/>
          <a:srcRect/>
          <a:stretch>
            <a:fillRect/>
          </a:stretch>
        </p:blipFill>
        <p:spPr bwMode="auto">
          <a:xfrm>
            <a:off x="431371" y="4509121"/>
            <a:ext cx="3168352" cy="1727906"/>
          </a:xfrm>
          <a:prstGeom prst="rect">
            <a:avLst/>
          </a:prstGeom>
          <a:noFill/>
          <a:ln w="9525">
            <a:noFill/>
            <a:miter lim="800000"/>
            <a:headEnd/>
            <a:tailEnd/>
          </a:ln>
        </p:spPr>
      </p:pic>
      <p:pic>
        <p:nvPicPr>
          <p:cNvPr id="4" name="Picture 3"/>
          <p:cNvPicPr>
            <a:picLocks noChangeAspect="1" noChangeArrowheads="1"/>
          </p:cNvPicPr>
          <p:nvPr/>
        </p:nvPicPr>
        <p:blipFill>
          <a:blip r:embed="rId6" cstate="print"/>
          <a:srcRect/>
          <a:stretch>
            <a:fillRect/>
          </a:stretch>
        </p:blipFill>
        <p:spPr bwMode="auto">
          <a:xfrm>
            <a:off x="6960096" y="2420888"/>
            <a:ext cx="4979043" cy="3131230"/>
          </a:xfrm>
          <a:prstGeom prst="rect">
            <a:avLst/>
          </a:prstGeom>
          <a:noFill/>
          <a:ln w="9525">
            <a:noFill/>
            <a:miter lim="800000"/>
            <a:headEnd/>
            <a:tailEnd/>
          </a:ln>
        </p:spPr>
      </p:pic>
      <p:pic>
        <p:nvPicPr>
          <p:cNvPr id="19" name="Picture 1"/>
          <p:cNvPicPr>
            <a:picLocks noChangeAspect="1" noChangeArrowheads="1"/>
          </p:cNvPicPr>
          <p:nvPr/>
        </p:nvPicPr>
        <p:blipFill>
          <a:blip r:embed="rId7" cstate="print"/>
          <a:srcRect/>
          <a:stretch>
            <a:fillRect/>
          </a:stretch>
        </p:blipFill>
        <p:spPr bwMode="auto">
          <a:xfrm>
            <a:off x="2365234" y="1583140"/>
            <a:ext cx="4305300" cy="2169993"/>
          </a:xfrm>
          <a:prstGeom prst="rect">
            <a:avLst/>
          </a:prstGeom>
          <a:noFill/>
          <a:ln w="9525">
            <a:noFill/>
            <a:miter lim="800000"/>
            <a:headEnd/>
            <a:tailEnd/>
          </a:ln>
        </p:spPr>
      </p:pic>
      <p:pic>
        <p:nvPicPr>
          <p:cNvPr id="5" name="Picture 2"/>
          <p:cNvPicPr>
            <a:picLocks noChangeAspect="1" noChangeArrowheads="1"/>
          </p:cNvPicPr>
          <p:nvPr/>
        </p:nvPicPr>
        <p:blipFill>
          <a:blip r:embed="rId8" cstate="print"/>
          <a:srcRect/>
          <a:stretch>
            <a:fillRect/>
          </a:stretch>
        </p:blipFill>
        <p:spPr bwMode="auto">
          <a:xfrm>
            <a:off x="0" y="3882234"/>
            <a:ext cx="6267679" cy="490960"/>
          </a:xfrm>
          <a:prstGeom prst="rect">
            <a:avLst/>
          </a:prstGeom>
          <a:noFill/>
          <a:ln w="9525">
            <a:noFill/>
            <a:miter lim="800000"/>
            <a:headEnd/>
            <a:tailEnd/>
          </a:ln>
        </p:spPr>
      </p:pic>
      <p:sp>
        <p:nvSpPr>
          <p:cNvPr id="20" name="ZoneTexte 19"/>
          <p:cNvSpPr txBox="1"/>
          <p:nvPr/>
        </p:nvSpPr>
        <p:spPr>
          <a:xfrm>
            <a:off x="9192936" y="5781761"/>
            <a:ext cx="2552130" cy="923330"/>
          </a:xfrm>
          <a:prstGeom prst="rect">
            <a:avLst/>
          </a:prstGeom>
          <a:noFill/>
        </p:spPr>
        <p:txBody>
          <a:bodyPr wrap="square" rtlCol="0">
            <a:spAutoFit/>
          </a:bodyPr>
          <a:lstStyle/>
          <a:p>
            <a:r>
              <a:rPr lang="fr-FR" b="1" dirty="0" err="1" smtClean="0">
                <a:solidFill>
                  <a:srgbClr val="FFC000"/>
                </a:solidFill>
              </a:rPr>
              <a:t>Suprémacistes</a:t>
            </a:r>
            <a:r>
              <a:rPr lang="fr-FR" b="1" dirty="0" smtClean="0">
                <a:solidFill>
                  <a:srgbClr val="FFC000"/>
                </a:solidFill>
              </a:rPr>
              <a:t> blancs Néoconservateurs</a:t>
            </a:r>
          </a:p>
          <a:p>
            <a:r>
              <a:rPr lang="fr-FR" b="1" dirty="0" err="1" smtClean="0">
                <a:solidFill>
                  <a:srgbClr val="FFC000"/>
                </a:solidFill>
              </a:rPr>
              <a:t>Altright</a:t>
            </a:r>
            <a:r>
              <a:rPr lang="fr-FR" b="1" dirty="0" smtClean="0">
                <a:solidFill>
                  <a:srgbClr val="FFC000"/>
                </a:solidFill>
              </a:rPr>
              <a:t>…</a:t>
            </a:r>
            <a:endParaRPr lang="fr-FR" b="1" dirty="0">
              <a:solidFill>
                <a:srgbClr val="FFC000"/>
              </a:solidFill>
            </a:endParaRPr>
          </a:p>
        </p:txBody>
      </p:sp>
      <p:sp>
        <p:nvSpPr>
          <p:cNvPr id="22" name="Rectangle à coins arrondis 21"/>
          <p:cNvSpPr/>
          <p:nvPr/>
        </p:nvSpPr>
        <p:spPr>
          <a:xfrm rot="20697011">
            <a:off x="382137" y="2047165"/>
            <a:ext cx="1405719" cy="8188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4000" b="1" dirty="0" smtClean="0">
                <a:solidFill>
                  <a:srgbClr val="002060"/>
                </a:solidFill>
                <a:latin typeface="Trebuchet MS" pitchFamily="34" charset="0"/>
              </a:rPr>
              <a:t>USA</a:t>
            </a:r>
            <a:endParaRPr lang="fr-FR" sz="4000" b="1" dirty="0">
              <a:solidFill>
                <a:srgbClr val="002060"/>
              </a:solidFill>
              <a:latin typeface="Trebuchet MS"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6480046" y="188642"/>
            <a:ext cx="5430772" cy="1708225"/>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rot="296963">
            <a:off x="6634717" y="2270363"/>
            <a:ext cx="5261521" cy="2948178"/>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rot="21390412">
            <a:off x="75870" y="141325"/>
            <a:ext cx="4719326" cy="2634310"/>
          </a:xfrm>
          <a:prstGeom prst="rect">
            <a:avLst/>
          </a:prstGeom>
          <a:noFill/>
          <a:ln w="9525">
            <a:noFill/>
            <a:miter lim="800000"/>
            <a:headEnd/>
            <a:tailEnd/>
          </a:ln>
        </p:spPr>
      </p:pic>
      <p:pic>
        <p:nvPicPr>
          <p:cNvPr id="7" name="Picture 2">
            <a:hlinkClick r:id="rId5"/>
          </p:cNvPr>
          <p:cNvPicPr>
            <a:picLocks noChangeAspect="1" noChangeArrowheads="1"/>
          </p:cNvPicPr>
          <p:nvPr/>
        </p:nvPicPr>
        <p:blipFill>
          <a:blip r:embed="rId6" cstate="print"/>
          <a:srcRect/>
          <a:stretch>
            <a:fillRect/>
          </a:stretch>
        </p:blipFill>
        <p:spPr bwMode="auto">
          <a:xfrm>
            <a:off x="9227973" y="5439120"/>
            <a:ext cx="1920213" cy="1191356"/>
          </a:xfrm>
          <a:prstGeom prst="rect">
            <a:avLst/>
          </a:prstGeom>
          <a:noFill/>
          <a:ln w="9525">
            <a:noFill/>
            <a:miter lim="800000"/>
            <a:headEnd/>
            <a:tailEnd/>
          </a:ln>
        </p:spPr>
      </p:pic>
      <p:pic>
        <p:nvPicPr>
          <p:cNvPr id="8" name="Picture 2"/>
          <p:cNvPicPr>
            <a:picLocks noChangeAspect="1" noChangeArrowheads="1"/>
          </p:cNvPicPr>
          <p:nvPr/>
        </p:nvPicPr>
        <p:blipFill>
          <a:blip r:embed="rId7" cstate="print"/>
          <a:srcRect/>
          <a:stretch>
            <a:fillRect/>
          </a:stretch>
        </p:blipFill>
        <p:spPr bwMode="auto">
          <a:xfrm>
            <a:off x="205090" y="3782970"/>
            <a:ext cx="3514593" cy="2448809"/>
          </a:xfrm>
          <a:prstGeom prst="rect">
            <a:avLst/>
          </a:prstGeom>
          <a:noFill/>
          <a:ln w="9525">
            <a:noFill/>
            <a:miter lim="800000"/>
            <a:headEnd/>
            <a:tailEnd/>
          </a:ln>
        </p:spPr>
      </p:pic>
      <p:pic>
        <p:nvPicPr>
          <p:cNvPr id="9" name="Picture 2"/>
          <p:cNvPicPr>
            <a:picLocks noChangeAspect="1" noChangeArrowheads="1"/>
          </p:cNvPicPr>
          <p:nvPr/>
        </p:nvPicPr>
        <p:blipFill>
          <a:blip r:embed="rId8" cstate="print"/>
          <a:srcRect/>
          <a:stretch>
            <a:fillRect/>
          </a:stretch>
        </p:blipFill>
        <p:spPr bwMode="auto">
          <a:xfrm>
            <a:off x="4037541" y="5153031"/>
            <a:ext cx="3558889" cy="1480089"/>
          </a:xfrm>
          <a:prstGeom prst="rect">
            <a:avLst/>
          </a:prstGeom>
          <a:noFill/>
          <a:ln w="9525">
            <a:noFill/>
            <a:miter lim="800000"/>
            <a:headEnd/>
            <a:tailEnd/>
          </a:ln>
        </p:spPr>
      </p:pic>
      <p:pic>
        <p:nvPicPr>
          <p:cNvPr id="1026" name="Picture 2"/>
          <p:cNvPicPr>
            <a:picLocks noChangeAspect="1" noChangeArrowheads="1"/>
          </p:cNvPicPr>
          <p:nvPr/>
        </p:nvPicPr>
        <p:blipFill>
          <a:blip r:embed="rId9" cstate="print"/>
          <a:srcRect/>
          <a:stretch>
            <a:fillRect/>
          </a:stretch>
        </p:blipFill>
        <p:spPr bwMode="auto">
          <a:xfrm>
            <a:off x="3534032" y="1575486"/>
            <a:ext cx="3225886" cy="322588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444354" y="120580"/>
            <a:ext cx="7747646" cy="650128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11015" y="1818073"/>
            <a:ext cx="5522721" cy="902316"/>
          </a:xfrm>
          <a:prstGeom prst="rect">
            <a:avLst/>
          </a:prstGeom>
          <a:noFill/>
          <a:ln w="9525">
            <a:noFill/>
            <a:miter lim="800000"/>
            <a:headEnd/>
            <a:tailEnd/>
          </a:ln>
        </p:spPr>
      </p:pic>
      <p:sp>
        <p:nvSpPr>
          <p:cNvPr id="6" name="ZoneTexte 5"/>
          <p:cNvSpPr txBox="1"/>
          <p:nvPr/>
        </p:nvSpPr>
        <p:spPr>
          <a:xfrm>
            <a:off x="371788" y="2934119"/>
            <a:ext cx="4029389" cy="923330"/>
          </a:xfrm>
          <a:prstGeom prst="rect">
            <a:avLst/>
          </a:prstGeom>
          <a:noFill/>
        </p:spPr>
        <p:txBody>
          <a:bodyPr wrap="square" rtlCol="0">
            <a:spAutoFit/>
          </a:bodyPr>
          <a:lstStyle/>
          <a:p>
            <a:r>
              <a:rPr lang="fr-FR" b="1" dirty="0" smtClean="0"/>
              <a:t>Un  florilège des sites de désinformation voire souvent </a:t>
            </a:r>
            <a:r>
              <a:rPr lang="fr-FR" b="1" dirty="0" err="1" smtClean="0"/>
              <a:t>complotiste</a:t>
            </a:r>
            <a:r>
              <a:rPr lang="fr-FR" b="1" dirty="0" smtClean="0"/>
              <a:t> proposé par le site d’info </a:t>
            </a:r>
            <a:r>
              <a:rPr lang="fr-FR" b="1" dirty="0" smtClean="0">
                <a:solidFill>
                  <a:schemeClr val="accent1">
                    <a:lumMod val="75000"/>
                  </a:schemeClr>
                </a:solidFill>
                <a:hlinkClick r:id="rId4"/>
              </a:rPr>
              <a:t>Réseau International </a:t>
            </a:r>
            <a:endParaRPr lang="fr-FR" b="1" dirty="0">
              <a:solidFill>
                <a:schemeClr val="accent1">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Argent, </a:t>
            </a:r>
            <a:r>
              <a:rPr lang="fr-FR" b="1" dirty="0" err="1" smtClean="0"/>
              <a:t>fakenews</a:t>
            </a:r>
            <a:r>
              <a:rPr lang="fr-FR" b="1" dirty="0" smtClean="0"/>
              <a:t>  : la démocratie menacée </a:t>
            </a:r>
            <a:endParaRPr lang="fr-FR" b="1" dirty="0"/>
          </a:p>
        </p:txBody>
      </p:sp>
      <p:pic>
        <p:nvPicPr>
          <p:cNvPr id="2050" name="Picture 2" descr="Résultat de recherche d'images pour &quot;démocratie&quot;"/>
          <p:cNvPicPr>
            <a:picLocks noChangeAspect="1" noChangeArrowheads="1"/>
          </p:cNvPicPr>
          <p:nvPr/>
        </p:nvPicPr>
        <p:blipFill>
          <a:blip r:embed="rId2" cstate="print"/>
          <a:srcRect/>
          <a:stretch>
            <a:fillRect/>
          </a:stretch>
        </p:blipFill>
        <p:spPr bwMode="auto">
          <a:xfrm>
            <a:off x="9033342" y="3828422"/>
            <a:ext cx="2843633" cy="2843633"/>
          </a:xfrm>
          <a:prstGeom prst="rect">
            <a:avLst/>
          </a:prstGeom>
          <a:solidFill>
            <a:srgbClr val="000099"/>
          </a:solid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31805" y="1101940"/>
            <a:ext cx="5810250" cy="353377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6203092" y="3606751"/>
            <a:ext cx="5671752" cy="3000895"/>
          </a:xfrm>
          <a:prstGeom prst="rect">
            <a:avLst/>
          </a:prstGeom>
          <a:noFill/>
          <a:ln w="9525">
            <a:noFill/>
            <a:miter lim="800000"/>
            <a:headEnd/>
            <a:tailEnd/>
          </a:ln>
        </p:spPr>
      </p:pic>
      <p:sp>
        <p:nvSpPr>
          <p:cNvPr id="6" name="ZoneTexte 5"/>
          <p:cNvSpPr txBox="1"/>
          <p:nvPr/>
        </p:nvSpPr>
        <p:spPr>
          <a:xfrm rot="20539077">
            <a:off x="4508269" y="900821"/>
            <a:ext cx="2405449" cy="369332"/>
          </a:xfrm>
          <a:prstGeom prst="rect">
            <a:avLst/>
          </a:prstGeom>
          <a:noFill/>
        </p:spPr>
        <p:txBody>
          <a:bodyPr wrap="square" rtlCol="0">
            <a:spAutoFit/>
          </a:bodyPr>
          <a:lstStyle/>
          <a:p>
            <a:r>
              <a:rPr lang="fr-FR" b="1" dirty="0" smtClean="0">
                <a:solidFill>
                  <a:srgbClr val="002060"/>
                </a:solidFill>
              </a:rPr>
              <a:t>ACTUALITE  OCT 2018</a:t>
            </a:r>
            <a:r>
              <a:rPr lang="fr-FR" dirty="0" smtClean="0"/>
              <a:t> </a:t>
            </a:r>
            <a:endParaRPr lang="fr-FR" dirty="0"/>
          </a:p>
        </p:txBody>
      </p:sp>
      <p:sp>
        <p:nvSpPr>
          <p:cNvPr id="7" name="Rectangle 6"/>
          <p:cNvSpPr/>
          <p:nvPr/>
        </p:nvSpPr>
        <p:spPr>
          <a:xfrm rot="252232">
            <a:off x="5642920" y="1552996"/>
            <a:ext cx="6096000" cy="1384995"/>
          </a:xfrm>
          <a:prstGeom prst="rect">
            <a:avLst/>
          </a:prstGeom>
          <a:solidFill>
            <a:schemeClr val="accent4">
              <a:lumMod val="40000"/>
              <a:lumOff val="60000"/>
            </a:schemeClr>
          </a:solidFill>
        </p:spPr>
        <p:txBody>
          <a:bodyPr>
            <a:spAutoFit/>
          </a:bodyPr>
          <a:lstStyle/>
          <a:p>
            <a:r>
              <a:rPr lang="fr-FR" sz="1200" dirty="0" smtClean="0">
                <a:solidFill>
                  <a:srgbClr val="002060"/>
                </a:solidFill>
              </a:rPr>
              <a:t>Parmi les mensonges véhiculés figure l’idée récurrente au sein de l’extrême droite que l’ex-maire de Sao Paulo souhaiterait </a:t>
            </a:r>
            <a:r>
              <a:rPr lang="fr-FR" sz="1200" dirty="0" smtClean="0">
                <a:solidFill>
                  <a:srgbClr val="002060"/>
                </a:solidFill>
                <a:hlinkClick r:id="rId5" tooltip="Conjugaison du verbe enseigner"/>
              </a:rPr>
              <a:t>enseigner</a:t>
            </a:r>
            <a:r>
              <a:rPr lang="fr-FR" sz="1200" dirty="0" smtClean="0">
                <a:solidFill>
                  <a:srgbClr val="002060"/>
                </a:solidFill>
              </a:rPr>
              <a:t> l’homosexualité aux enfants dès le primaire, grâce à un « kit gay ». Une rumeur liée au projet qu’avait eu Fernando Haddad, alors ministre de l’éducation, de </a:t>
            </a:r>
            <a:r>
              <a:rPr lang="fr-FR" sz="1200" dirty="0" smtClean="0">
                <a:solidFill>
                  <a:srgbClr val="002060"/>
                </a:solidFill>
                <a:hlinkClick r:id="rId6" tooltip="Conjugaison du verbe distribuer"/>
              </a:rPr>
              <a:t>distribuer</a:t>
            </a:r>
            <a:r>
              <a:rPr lang="fr-FR" sz="1200" dirty="0" smtClean="0">
                <a:solidFill>
                  <a:srgbClr val="002060"/>
                </a:solidFill>
              </a:rPr>
              <a:t> dans les écoles des manuels visant à </a:t>
            </a:r>
            <a:r>
              <a:rPr lang="fr-FR" sz="1200" dirty="0" smtClean="0">
                <a:solidFill>
                  <a:srgbClr val="002060"/>
                </a:solidFill>
                <a:hlinkClick r:id="rId7" tooltip="Conjugaison du verbe lutter"/>
              </a:rPr>
              <a:t>lutter</a:t>
            </a:r>
            <a:r>
              <a:rPr lang="fr-FR" sz="1200" dirty="0" smtClean="0">
                <a:solidFill>
                  <a:srgbClr val="002060"/>
                </a:solidFill>
              </a:rPr>
              <a:t> contre l’homophobie. Une autre assure que le gouvernement PT considérerait qu’à 5 ans, les petits Brésiliens deviendraient propriété de l’Etat qui déciderait de leur genre. Ou encore que des biberons avec une tétine en forme de pénis seraient distribués dans les crèches.</a:t>
            </a:r>
            <a:endParaRPr lang="fr-FR" sz="1200" dirty="0">
              <a:solidFill>
                <a:srgbClr val="002060"/>
              </a:solidFill>
            </a:endParaRPr>
          </a:p>
        </p:txBody>
      </p:sp>
      <p:pic>
        <p:nvPicPr>
          <p:cNvPr id="63491" name="Picture 3" descr="Cambridge Analytica - Wikipedia"/>
          <p:cNvPicPr>
            <a:picLocks noChangeAspect="1" noChangeArrowheads="1"/>
          </p:cNvPicPr>
          <p:nvPr/>
        </p:nvPicPr>
        <p:blipFill>
          <a:blip r:embed="rId8" cstate="print"/>
          <a:srcRect/>
          <a:stretch>
            <a:fillRect/>
          </a:stretch>
        </p:blipFill>
        <p:spPr bwMode="auto">
          <a:xfrm>
            <a:off x="3019356" y="4844945"/>
            <a:ext cx="1864144" cy="180248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296076" y="1953695"/>
            <a:ext cx="6895924" cy="3312368"/>
          </a:xfrm>
          <a:prstGeom prst="rect">
            <a:avLst/>
          </a:prstGeom>
          <a:noFill/>
          <a:ln w="9525">
            <a:noFill/>
            <a:miter lim="800000"/>
            <a:headEnd/>
            <a:tailEnd/>
          </a:ln>
        </p:spPr>
      </p:pic>
      <p:pic>
        <p:nvPicPr>
          <p:cNvPr id="1026" name="Picture 2">
            <a:hlinkClick r:id="rId4"/>
          </p:cNvPr>
          <p:cNvPicPr>
            <a:picLocks noChangeAspect="1" noChangeArrowheads="1"/>
          </p:cNvPicPr>
          <p:nvPr/>
        </p:nvPicPr>
        <p:blipFill>
          <a:blip r:embed="rId5" cstate="print"/>
          <a:srcRect/>
          <a:stretch>
            <a:fillRect/>
          </a:stretch>
        </p:blipFill>
        <p:spPr bwMode="auto">
          <a:xfrm rot="20985262">
            <a:off x="305308" y="4138547"/>
            <a:ext cx="5445176" cy="1870941"/>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rot="20978177">
            <a:off x="5195621" y="548822"/>
            <a:ext cx="6194417" cy="1024221"/>
          </a:xfrm>
          <a:prstGeom prst="rect">
            <a:avLst/>
          </a:prstGeom>
          <a:noFill/>
          <a:ln w="9525">
            <a:noFill/>
            <a:miter lim="800000"/>
            <a:headEnd/>
            <a:tailEnd/>
          </a:ln>
        </p:spPr>
      </p:pic>
      <p:sp>
        <p:nvSpPr>
          <p:cNvPr id="7" name="Rectangle 6"/>
          <p:cNvSpPr/>
          <p:nvPr/>
        </p:nvSpPr>
        <p:spPr>
          <a:xfrm>
            <a:off x="9036744" y="5636994"/>
            <a:ext cx="2789290" cy="307777"/>
          </a:xfrm>
          <a:prstGeom prst="rect">
            <a:avLst/>
          </a:prstGeom>
        </p:spPr>
        <p:txBody>
          <a:bodyPr wrap="none">
            <a:spAutoFit/>
          </a:bodyPr>
          <a:lstStyle/>
          <a:p>
            <a:r>
              <a:rPr lang="fr-FR" sz="1400" dirty="0" smtClean="0"/>
              <a:t>Posté le 27 décembre 2017 à 17h50</a:t>
            </a:r>
            <a:endParaRPr lang="fr-FR" sz="1400" dirty="0"/>
          </a:p>
        </p:txBody>
      </p:sp>
      <p:pic>
        <p:nvPicPr>
          <p:cNvPr id="61441" name="Picture 1"/>
          <p:cNvPicPr>
            <a:picLocks noChangeAspect="1" noChangeArrowheads="1"/>
          </p:cNvPicPr>
          <p:nvPr/>
        </p:nvPicPr>
        <p:blipFill>
          <a:blip r:embed="rId7" cstate="print"/>
          <a:srcRect/>
          <a:stretch>
            <a:fillRect/>
          </a:stretch>
        </p:blipFill>
        <p:spPr bwMode="auto">
          <a:xfrm>
            <a:off x="0" y="0"/>
            <a:ext cx="3466681" cy="3803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3408040" y="3628135"/>
            <a:ext cx="2152501" cy="3106298"/>
          </a:xfrm>
          <a:prstGeom prst="rect">
            <a:avLst/>
          </a:prstGeom>
          <a:noFill/>
          <a:ln w="9525">
            <a:noFill/>
            <a:miter lim="800000"/>
            <a:headEnd/>
            <a:tailEnd/>
          </a:ln>
        </p:spPr>
      </p:pic>
      <p:sp>
        <p:nvSpPr>
          <p:cNvPr id="12" name="ZoneTexte 11"/>
          <p:cNvSpPr txBox="1"/>
          <p:nvPr/>
        </p:nvSpPr>
        <p:spPr>
          <a:xfrm>
            <a:off x="6038335" y="1555492"/>
            <a:ext cx="6013622" cy="406265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2400" b="1" dirty="0">
                <a:latin typeface="Trebuchet MS" pitchFamily="34" charset="0"/>
              </a:rPr>
              <a:t>Jusqu'à 18.000 dollars par </a:t>
            </a:r>
            <a:r>
              <a:rPr lang="fr-FR" sz="2400" b="1" dirty="0" smtClean="0">
                <a:latin typeface="Trebuchet MS" pitchFamily="34" charset="0"/>
              </a:rPr>
              <a:t>mois !!!</a:t>
            </a:r>
            <a:endParaRPr lang="fr-FR" sz="2400" b="1" dirty="0">
              <a:latin typeface="Trebuchet MS" pitchFamily="34" charset="0"/>
            </a:endParaRPr>
          </a:p>
          <a:p>
            <a:r>
              <a:rPr lang="fr-FR" sz="2000" dirty="0" smtClean="0">
                <a:latin typeface="Trebuchet MS" pitchFamily="34" charset="0"/>
              </a:rPr>
              <a:t>Son </a:t>
            </a:r>
            <a:r>
              <a:rPr lang="fr-FR" sz="2000" dirty="0">
                <a:latin typeface="Trebuchet MS" pitchFamily="34" charset="0"/>
              </a:rPr>
              <a:t>activité d'affabulateur rapporte : </a:t>
            </a:r>
            <a:r>
              <a:rPr lang="fr-FR" sz="2000" b="1" dirty="0">
                <a:latin typeface="Trebuchet MS" pitchFamily="34" charset="0"/>
              </a:rPr>
              <a:t>Paul </a:t>
            </a:r>
            <a:r>
              <a:rPr lang="fr-FR" sz="2000" b="1" dirty="0" err="1">
                <a:latin typeface="Trebuchet MS" pitchFamily="34" charset="0"/>
              </a:rPr>
              <a:t>Horner</a:t>
            </a:r>
            <a:r>
              <a:rPr lang="fr-FR" sz="2000" b="1" dirty="0">
                <a:latin typeface="Trebuchet MS" pitchFamily="34" charset="0"/>
              </a:rPr>
              <a:t> gagne entre 5.000 et 10.000 dollars tous les mois. Pendant la campagne électorale américaine, sa production accélérée lui aurait même rapporté jusqu'à 18.000 dollars par mois</a:t>
            </a:r>
            <a:r>
              <a:rPr lang="fr-FR" sz="2000" b="1" dirty="0" smtClean="0">
                <a:latin typeface="Trebuchet MS" pitchFamily="34" charset="0"/>
              </a:rPr>
              <a:t>.</a:t>
            </a:r>
          </a:p>
          <a:p>
            <a:endParaRPr lang="fr-FR" sz="2000" b="1" dirty="0">
              <a:latin typeface="Trebuchet MS" pitchFamily="34" charset="0"/>
            </a:endParaRPr>
          </a:p>
          <a:p>
            <a:r>
              <a:rPr lang="fr-FR" sz="2000" b="1" dirty="0">
                <a:latin typeface="Trebuchet MS" pitchFamily="34" charset="0"/>
              </a:rPr>
              <a:t>Les calomnies sur </a:t>
            </a:r>
            <a:r>
              <a:rPr lang="fr-FR" sz="2000" b="1" dirty="0" err="1">
                <a:latin typeface="Trebuchet MS" pitchFamily="34" charset="0"/>
              </a:rPr>
              <a:t>Barack</a:t>
            </a:r>
            <a:r>
              <a:rPr lang="fr-FR" sz="2000" b="1" dirty="0">
                <a:latin typeface="Trebuchet MS" pitchFamily="34" charset="0"/>
              </a:rPr>
              <a:t> </a:t>
            </a:r>
            <a:r>
              <a:rPr lang="fr-FR" sz="2000" b="1" dirty="0" err="1">
                <a:latin typeface="Trebuchet MS" pitchFamily="34" charset="0"/>
              </a:rPr>
              <a:t>Obama</a:t>
            </a:r>
            <a:r>
              <a:rPr lang="fr-FR" sz="2000" b="1" dirty="0">
                <a:latin typeface="Trebuchet MS" pitchFamily="34" charset="0"/>
              </a:rPr>
              <a:t> (qu'il affirme « gay et musulman ») ou encore sur Hillary Clinton, largement partagées par les supporters de </a:t>
            </a:r>
            <a:r>
              <a:rPr lang="fr-FR" sz="2000" b="1" dirty="0" err="1">
                <a:latin typeface="Trebuchet MS" pitchFamily="34" charset="0"/>
              </a:rPr>
              <a:t>Trump</a:t>
            </a:r>
            <a:r>
              <a:rPr lang="fr-FR" sz="2000" b="1" dirty="0">
                <a:latin typeface="Trebuchet MS" pitchFamily="34" charset="0"/>
              </a:rPr>
              <a:t>, lui ont assuré des revenus pour le moins confortables</a:t>
            </a:r>
            <a:r>
              <a:rPr lang="fr-FR" sz="2000" b="1" dirty="0" smtClean="0">
                <a:latin typeface="Trebuchet MS" pitchFamily="34" charset="0"/>
              </a:rPr>
              <a:t>.</a:t>
            </a:r>
            <a:r>
              <a:rPr lang="fr-FR" sz="1400" dirty="0">
                <a:latin typeface="Trebuchet MS" pitchFamily="34" charset="0"/>
              </a:rPr>
              <a:t/>
            </a:r>
            <a:br>
              <a:rPr lang="fr-FR" sz="1400" dirty="0">
                <a:latin typeface="Trebuchet MS" pitchFamily="34" charset="0"/>
              </a:rPr>
            </a:br>
            <a:endParaRPr lang="fr-FR" sz="1400" dirty="0">
              <a:latin typeface="Trebuchet MS" pitchFamily="34" charset="0"/>
            </a:endParaRPr>
          </a:p>
        </p:txBody>
      </p:sp>
      <p:sp>
        <p:nvSpPr>
          <p:cNvPr id="13" name="ZoneTexte 12"/>
          <p:cNvSpPr txBox="1"/>
          <p:nvPr/>
        </p:nvSpPr>
        <p:spPr>
          <a:xfrm>
            <a:off x="3558746" y="0"/>
            <a:ext cx="7938810" cy="1477328"/>
          </a:xfrm>
          <a:prstGeom prst="rect">
            <a:avLst/>
          </a:prstGeom>
          <a:solidFill>
            <a:schemeClr val="bg1"/>
          </a:solidFill>
        </p:spPr>
        <p:style>
          <a:lnRef idx="0">
            <a:scrgbClr r="0" g="0" b="0"/>
          </a:lnRef>
          <a:fillRef idx="1001">
            <a:schemeClr val="dk2"/>
          </a:fillRef>
          <a:effectRef idx="0">
            <a:scrgbClr r="0" g="0" b="0"/>
          </a:effectRef>
          <a:fontRef idx="major"/>
        </p:style>
        <p:txBody>
          <a:bodyPr wrap="square" rtlCol="0">
            <a:spAutoFit/>
          </a:bodyPr>
          <a:lstStyle/>
          <a:p>
            <a:pPr algn="ctr"/>
            <a:r>
              <a:rPr lang="fr-FR" sz="2400" b="1" dirty="0"/>
              <a:t>Paul </a:t>
            </a:r>
            <a:r>
              <a:rPr lang="fr-FR" sz="2400" b="1" dirty="0" err="1" smtClean="0"/>
              <a:t>Horner</a:t>
            </a:r>
            <a:r>
              <a:rPr lang="fr-FR" sz="2400" b="1" dirty="0" smtClean="0"/>
              <a:t>, Cameron Harris ont été des spécialistes de </a:t>
            </a:r>
            <a:r>
              <a:rPr lang="fr-FR" sz="2400" b="1" dirty="0"/>
              <a:t>la création de sites internet diffusant de fausses informations. </a:t>
            </a:r>
            <a:endParaRPr lang="fr-FR" sz="2400" b="1" dirty="0" smtClean="0"/>
          </a:p>
          <a:p>
            <a:pPr algn="ctr"/>
            <a:r>
              <a:rPr lang="fr-FR" sz="2400" b="1" dirty="0" smtClean="0"/>
              <a:t>Ils</a:t>
            </a:r>
            <a:r>
              <a:rPr lang="fr-FR" sz="2400" b="1" dirty="0"/>
              <a:t> </a:t>
            </a:r>
            <a:r>
              <a:rPr lang="fr-FR" sz="2400" b="1" dirty="0" smtClean="0"/>
              <a:t>ont </a:t>
            </a:r>
            <a:r>
              <a:rPr lang="fr-FR" sz="2400" b="1" dirty="0"/>
              <a:t>fait de l’intox </a:t>
            </a:r>
            <a:r>
              <a:rPr lang="fr-FR" sz="2400" b="1" dirty="0" smtClean="0"/>
              <a:t>leur fonds </a:t>
            </a:r>
            <a:r>
              <a:rPr lang="fr-FR" sz="2400" b="1" dirty="0"/>
              <a:t>de commerce.</a:t>
            </a:r>
            <a:r>
              <a:rPr lang="fr-FR" dirty="0"/>
              <a:t/>
            </a:r>
            <a:br>
              <a:rPr lang="fr-FR" dirty="0"/>
            </a:br>
            <a:endParaRPr lang="fr-FR" dirty="0"/>
          </a:p>
        </p:txBody>
      </p:sp>
      <p:sp>
        <p:nvSpPr>
          <p:cNvPr id="14" name="ZoneTexte 13"/>
          <p:cNvSpPr txBox="1"/>
          <p:nvPr/>
        </p:nvSpPr>
        <p:spPr>
          <a:xfrm>
            <a:off x="98854" y="5233761"/>
            <a:ext cx="2688299"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1400" dirty="0"/>
              <a:t>Paul </a:t>
            </a:r>
            <a:r>
              <a:rPr lang="fr-FR" sz="1400" dirty="0" err="1"/>
              <a:t>Horner</a:t>
            </a:r>
            <a:r>
              <a:rPr lang="fr-FR" sz="1400" dirty="0"/>
              <a:t>, le roi des «</a:t>
            </a:r>
            <a:r>
              <a:rPr lang="fr-FR" sz="1400" dirty="0" err="1"/>
              <a:t>fakes</a:t>
            </a:r>
            <a:r>
              <a:rPr lang="fr-FR" sz="1400" dirty="0"/>
              <a:t> news» qui revendiquait avoir joué un rôle dans la victoire de </a:t>
            </a:r>
            <a:r>
              <a:rPr lang="fr-FR" sz="1400" dirty="0" err="1"/>
              <a:t>Trump</a:t>
            </a:r>
            <a:r>
              <a:rPr lang="fr-FR" sz="1400" dirty="0"/>
              <a:t>, a été retrouvé mort à son domicile le 18 septembre.</a:t>
            </a:r>
          </a:p>
          <a:p>
            <a:endParaRPr lang="fr-FR" dirty="0"/>
          </a:p>
        </p:txBody>
      </p:sp>
      <p:pic>
        <p:nvPicPr>
          <p:cNvPr id="9" name="Picture 2"/>
          <p:cNvPicPr>
            <a:picLocks noChangeAspect="1" noChangeArrowheads="1"/>
          </p:cNvPicPr>
          <p:nvPr/>
        </p:nvPicPr>
        <p:blipFill>
          <a:blip r:embed="rId4" cstate="print"/>
          <a:srcRect/>
          <a:stretch>
            <a:fillRect/>
          </a:stretch>
        </p:blipFill>
        <p:spPr bwMode="auto">
          <a:xfrm rot="21290237">
            <a:off x="3107087" y="1702462"/>
            <a:ext cx="2866673" cy="1617379"/>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rot="21273067">
            <a:off x="5684109" y="5539813"/>
            <a:ext cx="5148064" cy="979347"/>
          </a:xfrm>
          <a:prstGeom prst="rect">
            <a:avLst/>
          </a:prstGeom>
          <a:noFill/>
          <a:ln w="9525">
            <a:noFill/>
            <a:miter lim="800000"/>
            <a:headEnd/>
            <a:tailEnd/>
          </a:ln>
        </p:spPr>
      </p:pic>
      <p:pic>
        <p:nvPicPr>
          <p:cNvPr id="8" name="Picture 1"/>
          <p:cNvPicPr>
            <a:picLocks noChangeAspect="1" noChangeArrowheads="1"/>
          </p:cNvPicPr>
          <p:nvPr/>
        </p:nvPicPr>
        <p:blipFill>
          <a:blip r:embed="rId6" cstate="print"/>
          <a:srcRect/>
          <a:stretch>
            <a:fillRect/>
          </a:stretch>
        </p:blipFill>
        <p:spPr bwMode="auto">
          <a:xfrm>
            <a:off x="120994" y="1742777"/>
            <a:ext cx="2701469" cy="32987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066698" y="228857"/>
            <a:ext cx="5876880" cy="4771511"/>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rot="21278888">
            <a:off x="1824756" y="1727684"/>
            <a:ext cx="3530625" cy="1701506"/>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123568" y="4209535"/>
            <a:ext cx="5800777" cy="2426430"/>
          </a:xfrm>
          <a:prstGeom prst="rect">
            <a:avLst/>
          </a:prstGeom>
          <a:noFill/>
          <a:ln w="9525">
            <a:noFill/>
            <a:miter lim="800000"/>
            <a:headEnd/>
            <a:tailEnd/>
          </a:ln>
        </p:spPr>
      </p:pic>
      <p:sp>
        <p:nvSpPr>
          <p:cNvPr id="16" name="Rectangle 15"/>
          <p:cNvSpPr/>
          <p:nvPr/>
        </p:nvSpPr>
        <p:spPr>
          <a:xfrm>
            <a:off x="4110681" y="5651157"/>
            <a:ext cx="1828800" cy="9803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Les </a:t>
            </a:r>
            <a:r>
              <a:rPr lang="fr-FR" sz="1200" dirty="0" smtClean="0">
                <a:solidFill>
                  <a:schemeClr val="tx1"/>
                </a:solidFill>
                <a:hlinkClick r:id="rId6"/>
              </a:rPr>
              <a:t>Echos </a:t>
            </a:r>
            <a:r>
              <a:rPr lang="fr-FR" sz="1200" dirty="0" smtClean="0">
                <a:solidFill>
                  <a:schemeClr val="tx1"/>
                </a:solidFill>
              </a:rPr>
              <a:t>21/07/2018 </a:t>
            </a:r>
            <a:endParaRPr lang="fr-FR" sz="1200" dirty="0">
              <a:solidFill>
                <a:schemeClr val="tx1"/>
              </a:solidFill>
            </a:endParaRPr>
          </a:p>
        </p:txBody>
      </p:sp>
      <p:pic>
        <p:nvPicPr>
          <p:cNvPr id="3076" name="Picture 4"/>
          <p:cNvPicPr>
            <a:picLocks noChangeAspect="1" noChangeArrowheads="1"/>
          </p:cNvPicPr>
          <p:nvPr/>
        </p:nvPicPr>
        <p:blipFill>
          <a:blip r:embed="rId7" cstate="print"/>
          <a:srcRect/>
          <a:stretch>
            <a:fillRect/>
          </a:stretch>
        </p:blipFill>
        <p:spPr bwMode="auto">
          <a:xfrm>
            <a:off x="6911546" y="5323610"/>
            <a:ext cx="4434403" cy="1033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11"/>
          <p:cNvSpPr>
            <a:spLocks noChangeArrowheads="1"/>
          </p:cNvSpPr>
          <p:nvPr/>
        </p:nvSpPr>
        <p:spPr bwMode="auto">
          <a:xfrm>
            <a:off x="1740268" y="1247292"/>
            <a:ext cx="4585117" cy="2382028"/>
          </a:xfrm>
          <a:prstGeom prst="ellipse">
            <a:avLst/>
          </a:prstGeom>
          <a:solidFill>
            <a:srgbClr val="FFC000"/>
          </a:solidFill>
          <a:ln w="9525">
            <a:solidFill>
              <a:srgbClr val="000000"/>
            </a:solidFill>
            <a:round/>
            <a:headEnd/>
            <a:tailEnd/>
          </a:ln>
        </p:spPr>
        <p:txBody>
          <a:bodyPr/>
          <a:lstStyle/>
          <a:p>
            <a:pPr algn="ctr" eaLnBrk="0" hangingPunct="0"/>
            <a:r>
              <a:rPr lang="fr-FR" sz="2000" b="1" dirty="0" smtClean="0">
                <a:cs typeface="Times New Roman" pitchFamily="18" charset="0"/>
              </a:rPr>
              <a:t>TECHNOLOGIQUES</a:t>
            </a:r>
            <a:endParaRPr lang="fr-FR" sz="2000" dirty="0" smtClean="0"/>
          </a:p>
          <a:p>
            <a:pPr algn="ctr" eaLnBrk="0" hangingPunct="0"/>
            <a:r>
              <a:rPr lang="fr-FR" sz="1600" dirty="0" smtClean="0">
                <a:cs typeface="Times New Roman" pitchFamily="18" charset="0"/>
              </a:rPr>
              <a:t>Moyens de communication et transport</a:t>
            </a:r>
          </a:p>
          <a:p>
            <a:pPr algn="ctr" eaLnBrk="0" hangingPunct="0"/>
            <a:r>
              <a:rPr lang="fr-FR" sz="1600" dirty="0" smtClean="0">
                <a:cs typeface="Times New Roman" pitchFamily="18" charset="0"/>
              </a:rPr>
              <a:t>15</a:t>
            </a:r>
            <a:r>
              <a:rPr lang="fr-FR" sz="1600" baseline="30000" dirty="0" smtClean="0">
                <a:cs typeface="Times New Roman" pitchFamily="18" charset="0"/>
              </a:rPr>
              <a:t>ème</a:t>
            </a:r>
            <a:r>
              <a:rPr lang="fr-FR" sz="1600" dirty="0" smtClean="0">
                <a:cs typeface="Times New Roman" pitchFamily="18" charset="0"/>
              </a:rPr>
              <a:t> siècle Imprimerie </a:t>
            </a:r>
            <a:r>
              <a:rPr lang="fr-FR" sz="1600" dirty="0" smtClean="0"/>
              <a:t>&amp; système postal en France </a:t>
            </a:r>
          </a:p>
          <a:p>
            <a:pPr algn="ctr" eaLnBrk="0" hangingPunct="0"/>
            <a:r>
              <a:rPr lang="fr-FR" sz="1600" dirty="0" smtClean="0"/>
              <a:t>19</a:t>
            </a:r>
            <a:r>
              <a:rPr lang="fr-FR" sz="1600" baseline="30000" dirty="0" smtClean="0"/>
              <a:t>ème</a:t>
            </a:r>
            <a:r>
              <a:rPr lang="fr-FR" sz="1600" dirty="0" smtClean="0"/>
              <a:t> Chemin de fer </a:t>
            </a:r>
          </a:p>
          <a:p>
            <a:pPr algn="ctr" eaLnBrk="0" hangingPunct="0"/>
            <a:r>
              <a:rPr lang="fr-FR" sz="1600" dirty="0" smtClean="0">
                <a:cs typeface="Times New Roman" pitchFamily="18" charset="0"/>
              </a:rPr>
              <a:t>20</a:t>
            </a:r>
            <a:r>
              <a:rPr lang="fr-FR" sz="1600" baseline="30000" dirty="0" smtClean="0">
                <a:cs typeface="Times New Roman" pitchFamily="18" charset="0"/>
              </a:rPr>
              <a:t>ème</a:t>
            </a:r>
            <a:r>
              <a:rPr lang="fr-FR" sz="1600" dirty="0" smtClean="0">
                <a:cs typeface="Times New Roman" pitchFamily="18" charset="0"/>
              </a:rPr>
              <a:t> TV - </a:t>
            </a:r>
            <a:r>
              <a:rPr lang="fr-FR" sz="1600" dirty="0" smtClean="0"/>
              <a:t>radio  -</a:t>
            </a:r>
            <a:r>
              <a:rPr lang="fr-FR" sz="1600" dirty="0" smtClean="0">
                <a:cs typeface="Times New Roman" pitchFamily="18" charset="0"/>
              </a:rPr>
              <a:t>Internet..</a:t>
            </a:r>
            <a:r>
              <a:rPr lang="fr-FR" sz="1600" dirty="0" smtClean="0"/>
              <a:t> </a:t>
            </a:r>
            <a:endParaRPr lang="fr-FR" sz="1600" dirty="0"/>
          </a:p>
        </p:txBody>
      </p:sp>
      <p:sp>
        <p:nvSpPr>
          <p:cNvPr id="2051" name="Oval 10"/>
          <p:cNvSpPr>
            <a:spLocks noChangeArrowheads="1"/>
          </p:cNvSpPr>
          <p:nvPr/>
        </p:nvSpPr>
        <p:spPr bwMode="auto">
          <a:xfrm>
            <a:off x="5903977" y="3428999"/>
            <a:ext cx="5238505" cy="2557021"/>
          </a:xfrm>
          <a:prstGeom prst="ellipse">
            <a:avLst/>
          </a:prstGeom>
          <a:solidFill>
            <a:srgbClr val="FFC000"/>
          </a:solidFill>
          <a:ln w="9525">
            <a:solidFill>
              <a:srgbClr val="000000"/>
            </a:solidFill>
            <a:round/>
            <a:headEnd/>
            <a:tailEnd/>
          </a:ln>
        </p:spPr>
        <p:txBody>
          <a:bodyPr/>
          <a:lstStyle/>
          <a:p>
            <a:pPr algn="ctr" eaLnBrk="0" hangingPunct="0"/>
            <a:r>
              <a:rPr lang="fr-FR" sz="2000" b="1" dirty="0" smtClean="0">
                <a:cs typeface="Times New Roman" pitchFamily="18" charset="0"/>
              </a:rPr>
              <a:t>ECONOMIQUES</a:t>
            </a:r>
            <a:endParaRPr lang="fr-FR" sz="2000" dirty="0"/>
          </a:p>
          <a:p>
            <a:pPr eaLnBrk="0" hangingPunct="0"/>
            <a:endParaRPr lang="fr-FR" sz="1200" b="1" dirty="0" smtClean="0">
              <a:latin typeface="Comic Sans MS" pitchFamily="66" charset="0"/>
              <a:cs typeface="Times New Roman" pitchFamily="18" charset="0"/>
            </a:endParaRPr>
          </a:p>
          <a:p>
            <a:pPr eaLnBrk="0" hangingPunct="0"/>
            <a:r>
              <a:rPr lang="fr-FR" sz="2000" b="1" dirty="0" smtClean="0">
                <a:cs typeface="Times New Roman" pitchFamily="18" charset="0"/>
              </a:rPr>
              <a:t>Financement</a:t>
            </a:r>
            <a:r>
              <a:rPr lang="fr-FR" sz="2000" dirty="0" smtClean="0">
                <a:cs typeface="Times New Roman" pitchFamily="18" charset="0"/>
              </a:rPr>
              <a:t> actionnaires,</a:t>
            </a:r>
            <a:r>
              <a:rPr lang="fr-FR" sz="2000" dirty="0">
                <a:cs typeface="Times New Roman" pitchFamily="18" charset="0"/>
              </a:rPr>
              <a:t> </a:t>
            </a:r>
            <a:r>
              <a:rPr lang="fr-FR" sz="2000" dirty="0" smtClean="0">
                <a:cs typeface="Times New Roman" pitchFamily="18" charset="0"/>
              </a:rPr>
              <a:t>subventions, publicité</a:t>
            </a:r>
            <a:endParaRPr lang="fr-FR" sz="2000" dirty="0"/>
          </a:p>
          <a:p>
            <a:pPr eaLnBrk="0" hangingPunct="0"/>
            <a:r>
              <a:rPr lang="fr-FR" sz="2000" b="1" dirty="0">
                <a:cs typeface="Times New Roman" pitchFamily="18" charset="0"/>
              </a:rPr>
              <a:t>Débouchés </a:t>
            </a:r>
            <a:r>
              <a:rPr lang="fr-FR" sz="2000" dirty="0" smtClean="0">
                <a:cs typeface="Times New Roman" pitchFamily="18" charset="0"/>
              </a:rPr>
              <a:t>: pouvoir d’achat </a:t>
            </a:r>
            <a:endParaRPr lang="fr-FR" dirty="0"/>
          </a:p>
        </p:txBody>
      </p:sp>
      <p:sp>
        <p:nvSpPr>
          <p:cNvPr id="2052" name="Oval 7"/>
          <p:cNvSpPr>
            <a:spLocks noChangeArrowheads="1"/>
          </p:cNvSpPr>
          <p:nvPr/>
        </p:nvSpPr>
        <p:spPr bwMode="auto">
          <a:xfrm>
            <a:off x="2283940" y="3652908"/>
            <a:ext cx="3810000" cy="2628900"/>
          </a:xfrm>
          <a:prstGeom prst="ellipse">
            <a:avLst/>
          </a:prstGeom>
          <a:solidFill>
            <a:srgbClr val="FFC000"/>
          </a:solidFill>
          <a:ln w="9525">
            <a:solidFill>
              <a:srgbClr val="000000"/>
            </a:solidFill>
            <a:round/>
            <a:headEnd/>
            <a:tailEnd/>
          </a:ln>
        </p:spPr>
        <p:txBody>
          <a:bodyPr/>
          <a:lstStyle/>
          <a:p>
            <a:pPr algn="ctr" eaLnBrk="0" hangingPunct="0"/>
            <a:r>
              <a:rPr lang="fr-FR" sz="2000" b="1" dirty="0" smtClean="0">
                <a:cs typeface="Times New Roman" pitchFamily="18" charset="0"/>
              </a:rPr>
              <a:t>SOCIALES</a:t>
            </a:r>
            <a:endParaRPr lang="fr-FR" sz="2000" dirty="0" smtClean="0"/>
          </a:p>
          <a:p>
            <a:pPr algn="ctr" eaLnBrk="0" hangingPunct="0"/>
            <a:endParaRPr lang="fr-FR" sz="1200" dirty="0" smtClean="0">
              <a:cs typeface="Times New Roman" pitchFamily="18" charset="0"/>
            </a:endParaRPr>
          </a:p>
          <a:p>
            <a:pPr algn="ctr" eaLnBrk="0" hangingPunct="0"/>
            <a:r>
              <a:rPr lang="fr-FR" sz="1600" dirty="0" smtClean="0">
                <a:cs typeface="Times New Roman" pitchFamily="18" charset="0"/>
              </a:rPr>
              <a:t>Valeurs, Normes…</a:t>
            </a:r>
            <a:endParaRPr lang="fr-FR" sz="1600" dirty="0"/>
          </a:p>
          <a:p>
            <a:pPr algn="ctr" eaLnBrk="0" hangingPunct="0"/>
            <a:r>
              <a:rPr lang="fr-FR" sz="1600" dirty="0">
                <a:cs typeface="Times New Roman" pitchFamily="18" charset="0"/>
              </a:rPr>
              <a:t>Structure sociale</a:t>
            </a:r>
            <a:endParaRPr lang="fr-FR" sz="1600" dirty="0"/>
          </a:p>
          <a:p>
            <a:pPr algn="ctr" eaLnBrk="0" hangingPunct="0"/>
            <a:r>
              <a:rPr lang="fr-FR" sz="1600" dirty="0" smtClean="0">
                <a:cs typeface="Times New Roman" pitchFamily="18" charset="0"/>
              </a:rPr>
              <a:t>Taux d’Alphabétisation</a:t>
            </a:r>
            <a:r>
              <a:rPr lang="fr-FR" sz="1600" dirty="0">
                <a:cs typeface="Times New Roman" pitchFamily="18" charset="0"/>
              </a:rPr>
              <a:t>, </a:t>
            </a:r>
            <a:r>
              <a:rPr lang="fr-FR" sz="1600" dirty="0" smtClean="0">
                <a:cs typeface="Times New Roman" pitchFamily="18" charset="0"/>
              </a:rPr>
              <a:t>formation professionnelle,  lectorat, rôle de la religion…</a:t>
            </a:r>
            <a:endParaRPr lang="fr-FR" sz="1600" dirty="0"/>
          </a:p>
        </p:txBody>
      </p:sp>
      <p:sp>
        <p:nvSpPr>
          <p:cNvPr id="2053" name="Oval 6"/>
          <p:cNvSpPr>
            <a:spLocks noChangeArrowheads="1"/>
          </p:cNvSpPr>
          <p:nvPr/>
        </p:nvSpPr>
        <p:spPr bwMode="auto">
          <a:xfrm>
            <a:off x="6136849" y="1143597"/>
            <a:ext cx="3362459" cy="2306613"/>
          </a:xfrm>
          <a:prstGeom prst="ellipse">
            <a:avLst/>
          </a:prstGeom>
          <a:solidFill>
            <a:srgbClr val="FFC000"/>
          </a:solidFill>
          <a:ln w="9525">
            <a:solidFill>
              <a:srgbClr val="000000"/>
            </a:solidFill>
            <a:round/>
            <a:headEnd/>
            <a:tailEnd/>
          </a:ln>
        </p:spPr>
        <p:txBody>
          <a:bodyPr/>
          <a:lstStyle/>
          <a:p>
            <a:pPr algn="ctr" eaLnBrk="0" hangingPunct="0"/>
            <a:r>
              <a:rPr lang="fr-FR" sz="2000" b="1" dirty="0" smtClean="0">
                <a:cs typeface="Times New Roman" pitchFamily="18" charset="0"/>
              </a:rPr>
              <a:t>POLITIQUES</a:t>
            </a:r>
            <a:endParaRPr lang="fr-FR" sz="2000" b="1" dirty="0" smtClean="0"/>
          </a:p>
          <a:p>
            <a:pPr algn="ctr" eaLnBrk="0" hangingPunct="0"/>
            <a:endParaRPr lang="fr-FR" sz="1200" dirty="0" smtClean="0">
              <a:cs typeface="Times New Roman" pitchFamily="18" charset="0"/>
            </a:endParaRPr>
          </a:p>
          <a:p>
            <a:pPr algn="ctr" eaLnBrk="0" hangingPunct="0"/>
            <a:r>
              <a:rPr lang="fr-FR" sz="1600" dirty="0" smtClean="0">
                <a:cs typeface="Times New Roman" pitchFamily="18" charset="0"/>
              </a:rPr>
              <a:t>Règles</a:t>
            </a:r>
            <a:r>
              <a:rPr lang="fr-FR" sz="1600" dirty="0">
                <a:cs typeface="Times New Roman" pitchFamily="18" charset="0"/>
              </a:rPr>
              <a:t>, lois, censure</a:t>
            </a:r>
            <a:endParaRPr lang="fr-FR" sz="1600" dirty="0"/>
          </a:p>
          <a:p>
            <a:pPr algn="ctr" eaLnBrk="0" hangingPunct="0"/>
            <a:r>
              <a:rPr lang="fr-FR" sz="1600" dirty="0">
                <a:cs typeface="Times New Roman" pitchFamily="18" charset="0"/>
              </a:rPr>
              <a:t>Démocratie…</a:t>
            </a:r>
            <a:endParaRPr lang="fr-FR" sz="1600" dirty="0"/>
          </a:p>
        </p:txBody>
      </p:sp>
      <p:pic>
        <p:nvPicPr>
          <p:cNvPr id="2054" name="Picture 4" descr="MC900307729[1]"/>
          <p:cNvPicPr>
            <a:picLocks noChangeAspect="1" noChangeArrowheads="1"/>
          </p:cNvPicPr>
          <p:nvPr/>
        </p:nvPicPr>
        <p:blipFill>
          <a:blip r:embed="rId2" cstate="print"/>
          <a:srcRect/>
          <a:stretch>
            <a:fillRect/>
          </a:stretch>
        </p:blipFill>
        <p:spPr bwMode="auto">
          <a:xfrm>
            <a:off x="5209564" y="2834083"/>
            <a:ext cx="1674283" cy="1143000"/>
          </a:xfrm>
          <a:prstGeom prst="rect">
            <a:avLst/>
          </a:prstGeom>
          <a:noFill/>
          <a:ln w="9525">
            <a:noFill/>
            <a:miter lim="800000"/>
            <a:headEnd/>
            <a:tailEnd/>
          </a:ln>
        </p:spPr>
      </p:pic>
      <p:pic>
        <p:nvPicPr>
          <p:cNvPr id="2055" name="Picture 8" descr="j0300520"/>
          <p:cNvPicPr>
            <a:picLocks noChangeAspect="1" noChangeArrowheads="1" noCrop="1"/>
          </p:cNvPicPr>
          <p:nvPr/>
        </p:nvPicPr>
        <p:blipFill>
          <a:blip r:embed="rId3" cstate="print"/>
          <a:srcRect/>
          <a:stretch>
            <a:fillRect/>
          </a:stretch>
        </p:blipFill>
        <p:spPr bwMode="auto">
          <a:xfrm>
            <a:off x="165679" y="1764975"/>
            <a:ext cx="1246716" cy="809625"/>
          </a:xfrm>
          <a:prstGeom prst="rect">
            <a:avLst/>
          </a:prstGeom>
          <a:noFill/>
          <a:ln w="9525">
            <a:noFill/>
            <a:miter lim="800000"/>
            <a:headEnd/>
            <a:tailEnd/>
          </a:ln>
        </p:spPr>
      </p:pic>
      <p:pic>
        <p:nvPicPr>
          <p:cNvPr id="2056" name="Picture 9" descr="MC900441529[1]"/>
          <p:cNvPicPr>
            <a:picLocks noChangeAspect="1" noChangeArrowheads="1"/>
          </p:cNvPicPr>
          <p:nvPr/>
        </p:nvPicPr>
        <p:blipFill>
          <a:blip r:embed="rId4" cstate="print"/>
          <a:srcRect/>
          <a:stretch>
            <a:fillRect/>
          </a:stretch>
        </p:blipFill>
        <p:spPr bwMode="auto">
          <a:xfrm>
            <a:off x="9868516" y="5147034"/>
            <a:ext cx="2106668" cy="1415744"/>
          </a:xfrm>
          <a:prstGeom prst="rect">
            <a:avLst/>
          </a:prstGeom>
          <a:noFill/>
          <a:ln w="9525">
            <a:noFill/>
            <a:miter lim="800000"/>
            <a:headEnd/>
            <a:tailEnd/>
          </a:ln>
        </p:spPr>
      </p:pic>
      <p:pic>
        <p:nvPicPr>
          <p:cNvPr id="2057" name="Picture 5" descr="MC900240841[1]"/>
          <p:cNvPicPr>
            <a:picLocks noChangeAspect="1" noChangeArrowheads="1"/>
          </p:cNvPicPr>
          <p:nvPr/>
        </p:nvPicPr>
        <p:blipFill>
          <a:blip r:embed="rId5" cstate="print"/>
          <a:srcRect/>
          <a:stretch>
            <a:fillRect/>
          </a:stretch>
        </p:blipFill>
        <p:spPr bwMode="auto">
          <a:xfrm>
            <a:off x="719403" y="3068961"/>
            <a:ext cx="1282700" cy="1273175"/>
          </a:xfrm>
          <a:prstGeom prst="rect">
            <a:avLst/>
          </a:prstGeom>
          <a:noFill/>
          <a:ln w="9525">
            <a:noFill/>
            <a:miter lim="800000"/>
            <a:headEnd/>
            <a:tailEnd/>
          </a:ln>
        </p:spPr>
      </p:pic>
      <p:sp>
        <p:nvSpPr>
          <p:cNvPr id="2058" name="Rectangle 12"/>
          <p:cNvSpPr>
            <a:spLocks noChangeArrowheads="1"/>
          </p:cNvSpPr>
          <p:nvPr/>
        </p:nvSpPr>
        <p:spPr bwMode="auto">
          <a:xfrm>
            <a:off x="-1570567" y="1072634"/>
            <a:ext cx="184731" cy="369332"/>
          </a:xfrm>
          <a:prstGeom prst="rect">
            <a:avLst/>
          </a:prstGeom>
          <a:noFill/>
          <a:ln w="9525">
            <a:noFill/>
            <a:miter lim="800000"/>
            <a:headEnd/>
            <a:tailEnd/>
          </a:ln>
        </p:spPr>
        <p:txBody>
          <a:bodyPr wrap="none" anchor="ctr">
            <a:spAutoFit/>
          </a:bodyPr>
          <a:lstStyle/>
          <a:p>
            <a:endParaRPr lang="fr-FR"/>
          </a:p>
        </p:txBody>
      </p:sp>
      <p:sp>
        <p:nvSpPr>
          <p:cNvPr id="2059" name="Rectangle 15"/>
          <p:cNvSpPr>
            <a:spLocks noChangeArrowheads="1"/>
          </p:cNvSpPr>
          <p:nvPr/>
        </p:nvSpPr>
        <p:spPr bwMode="auto">
          <a:xfrm>
            <a:off x="3355942" y="-68876"/>
            <a:ext cx="6419654" cy="1523494"/>
          </a:xfrm>
          <a:prstGeom prst="rect">
            <a:avLst/>
          </a:prstGeom>
          <a:noFill/>
          <a:ln w="9525">
            <a:noFill/>
            <a:miter lim="800000"/>
            <a:headEnd/>
            <a:tailEnd/>
          </a:ln>
        </p:spPr>
        <p:txBody>
          <a:bodyPr wrap="square" anchor="ctr">
            <a:spAutoFit/>
          </a:bodyPr>
          <a:lstStyle/>
          <a:p>
            <a:pPr eaLnBrk="0" hangingPunct="0"/>
            <a:endParaRPr lang="fr-FR" sz="1100" b="1" dirty="0">
              <a:cs typeface="Times New Roman" pitchFamily="18" charset="0"/>
            </a:endParaRPr>
          </a:p>
          <a:p>
            <a:pPr algn="just" eaLnBrk="0" hangingPunct="0"/>
            <a:r>
              <a:rPr lang="fr-FR" sz="1600" dirty="0">
                <a:cs typeface="Times New Roman" pitchFamily="18" charset="0"/>
              </a:rPr>
              <a:t>La production de l’information et son </a:t>
            </a:r>
            <a:r>
              <a:rPr lang="fr-FR" sz="1600" dirty="0" smtClean="0">
                <a:cs typeface="Times New Roman" pitchFamily="18" charset="0"/>
              </a:rPr>
              <a:t>évolution, </a:t>
            </a:r>
            <a:r>
              <a:rPr lang="fr-FR" sz="1600" dirty="0">
                <a:cs typeface="Times New Roman" pitchFamily="18" charset="0"/>
              </a:rPr>
              <a:t>comme toute </a:t>
            </a:r>
            <a:r>
              <a:rPr lang="fr-FR" sz="1600" dirty="0" smtClean="0">
                <a:cs typeface="Times New Roman" pitchFamily="18" charset="0"/>
              </a:rPr>
              <a:t>autre production </a:t>
            </a:r>
            <a:r>
              <a:rPr lang="fr-FR" sz="1600" dirty="0">
                <a:cs typeface="Times New Roman" pitchFamily="18" charset="0"/>
              </a:rPr>
              <a:t>de biens et </a:t>
            </a:r>
            <a:r>
              <a:rPr lang="fr-FR" sz="1600" dirty="0" smtClean="0">
                <a:cs typeface="Times New Roman" pitchFamily="18" charset="0"/>
              </a:rPr>
              <a:t>services, dépend de réalités socio économiques, technologiques, politiques.. La nature, la quantité, la forme de l’information dépends donc  de différents contraintes et opportunités. </a:t>
            </a:r>
            <a:endParaRPr lang="fr-FR" sz="1600" dirty="0"/>
          </a:p>
          <a:p>
            <a:pPr eaLnBrk="0" hangingPunct="0"/>
            <a:endParaRPr lang="fr-FR" dirty="0"/>
          </a:p>
        </p:txBody>
      </p:sp>
      <p:sp>
        <p:nvSpPr>
          <p:cNvPr id="2060" name="Rectangle 20"/>
          <p:cNvSpPr>
            <a:spLocks noChangeArrowheads="1"/>
          </p:cNvSpPr>
          <p:nvPr/>
        </p:nvSpPr>
        <p:spPr bwMode="auto">
          <a:xfrm>
            <a:off x="-1570567" y="2597707"/>
            <a:ext cx="184731" cy="738664"/>
          </a:xfrm>
          <a:prstGeom prst="rect">
            <a:avLst/>
          </a:prstGeom>
          <a:noFill/>
          <a:ln w="9525">
            <a:noFill/>
            <a:miter lim="800000"/>
            <a:headEnd/>
            <a:tailEnd/>
          </a:ln>
        </p:spPr>
        <p:txBody>
          <a:bodyPr wrap="none" anchor="ctr">
            <a:spAutoFit/>
          </a:bodyPr>
          <a:lstStyle/>
          <a:p>
            <a:pPr eaLnBrk="0" hangingPunct="0"/>
            <a:r>
              <a:rPr lang="fr-FR" sz="600"/>
              <a:t/>
            </a:r>
            <a:br>
              <a:rPr lang="fr-FR" sz="600"/>
            </a:br>
            <a:endParaRPr lang="fr-FR"/>
          </a:p>
          <a:p>
            <a:pPr eaLnBrk="0" hangingPunct="0"/>
            <a:endParaRPr lang="fr-FR"/>
          </a:p>
        </p:txBody>
      </p:sp>
      <p:sp>
        <p:nvSpPr>
          <p:cNvPr id="2061" name="Rectangle 21"/>
          <p:cNvSpPr>
            <a:spLocks noChangeArrowheads="1"/>
          </p:cNvSpPr>
          <p:nvPr/>
        </p:nvSpPr>
        <p:spPr bwMode="auto">
          <a:xfrm>
            <a:off x="-1570567" y="3149084"/>
            <a:ext cx="184731" cy="369332"/>
          </a:xfrm>
          <a:prstGeom prst="rect">
            <a:avLst/>
          </a:prstGeom>
          <a:noFill/>
          <a:ln w="9525">
            <a:noFill/>
            <a:miter lim="800000"/>
            <a:headEnd/>
            <a:tailEnd/>
          </a:ln>
        </p:spPr>
        <p:txBody>
          <a:bodyPr wrap="none" anchor="ctr">
            <a:spAutoFit/>
          </a:bodyPr>
          <a:lstStyle/>
          <a:p>
            <a:pPr eaLnBrk="0" hangingPunct="0"/>
            <a:endParaRPr lang="fr-FR"/>
          </a:p>
        </p:txBody>
      </p:sp>
      <p:pic>
        <p:nvPicPr>
          <p:cNvPr id="2" name="Picture 2"/>
          <p:cNvPicPr>
            <a:picLocks noChangeAspect="1" noChangeArrowheads="1"/>
          </p:cNvPicPr>
          <p:nvPr/>
        </p:nvPicPr>
        <p:blipFill>
          <a:blip r:embed="rId6" cstate="print"/>
          <a:srcRect/>
          <a:stretch>
            <a:fillRect/>
          </a:stretch>
        </p:blipFill>
        <p:spPr bwMode="auto">
          <a:xfrm>
            <a:off x="560805" y="4870983"/>
            <a:ext cx="1738099" cy="1303574"/>
          </a:xfrm>
          <a:prstGeom prst="rect">
            <a:avLst/>
          </a:prstGeom>
          <a:noFill/>
          <a:ln w="9525">
            <a:noFill/>
            <a:miter lim="800000"/>
            <a:headEnd/>
            <a:tailEnd/>
          </a:ln>
        </p:spPr>
      </p:pic>
      <p:pic>
        <p:nvPicPr>
          <p:cNvPr id="3" name="Picture 3"/>
          <p:cNvPicPr>
            <a:picLocks noChangeAspect="1" noChangeArrowheads="1"/>
          </p:cNvPicPr>
          <p:nvPr/>
        </p:nvPicPr>
        <p:blipFill>
          <a:blip r:embed="rId7" cstate="print"/>
          <a:srcRect/>
          <a:stretch>
            <a:fillRect/>
          </a:stretch>
        </p:blipFill>
        <p:spPr bwMode="auto">
          <a:xfrm>
            <a:off x="9589497" y="839906"/>
            <a:ext cx="2165618" cy="2299219"/>
          </a:xfrm>
          <a:prstGeom prst="rect">
            <a:avLst/>
          </a:prstGeom>
          <a:noFill/>
          <a:ln w="9525">
            <a:noFill/>
            <a:miter lim="800000"/>
            <a:headEnd/>
            <a:tailEnd/>
          </a:ln>
        </p:spPr>
      </p:pic>
      <p:sp>
        <p:nvSpPr>
          <p:cNvPr id="17" name="Espace réservé du pied de page 16"/>
          <p:cNvSpPr>
            <a:spLocks noGrp="1"/>
          </p:cNvSpPr>
          <p:nvPr>
            <p:ph type="ftr" sz="quarter" idx="11"/>
          </p:nvPr>
        </p:nvSpPr>
        <p:spPr>
          <a:xfrm>
            <a:off x="4165600" y="6356351"/>
            <a:ext cx="4522688" cy="365125"/>
          </a:xfrm>
        </p:spPr>
        <p:txBody>
          <a:bodyPr/>
          <a:lstStyle/>
          <a:p>
            <a:r>
              <a:rPr lang="fr-FR" dirty="0" smtClean="0">
                <a:solidFill>
                  <a:schemeClr val="tx1"/>
                </a:solidFill>
              </a:rPr>
              <a:t>CLEMI Dijon</a:t>
            </a:r>
            <a:endParaRPr lang="fr-FR"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noChangeArrowheads="1"/>
          </p:cNvPicPr>
          <p:nvPr/>
        </p:nvPicPr>
        <p:blipFill>
          <a:blip r:embed="rId4" cstate="print"/>
          <a:srcRect/>
          <a:stretch>
            <a:fillRect/>
          </a:stretch>
        </p:blipFill>
        <p:spPr bwMode="auto">
          <a:xfrm>
            <a:off x="5272937" y="368336"/>
            <a:ext cx="6235245" cy="2916174"/>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srcRect/>
          <a:stretch>
            <a:fillRect/>
          </a:stretch>
        </p:blipFill>
        <p:spPr bwMode="auto">
          <a:xfrm>
            <a:off x="5972433" y="3801337"/>
            <a:ext cx="3845912" cy="2304702"/>
          </a:xfrm>
          <a:prstGeom prst="rect">
            <a:avLst/>
          </a:prstGeom>
          <a:noFill/>
          <a:ln w="9525">
            <a:noFill/>
            <a:miter lim="800000"/>
            <a:headEnd/>
            <a:tailEnd/>
          </a:ln>
        </p:spPr>
      </p:pic>
      <p:sp>
        <p:nvSpPr>
          <p:cNvPr id="6" name="Rectangle 5"/>
          <p:cNvSpPr/>
          <p:nvPr/>
        </p:nvSpPr>
        <p:spPr>
          <a:xfrm>
            <a:off x="6301946" y="6285470"/>
            <a:ext cx="3978876" cy="3048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Usine à trolls de St </a:t>
            </a:r>
            <a:r>
              <a:rPr lang="fr-FR" dirty="0" err="1" smtClean="0">
                <a:solidFill>
                  <a:schemeClr val="tx1"/>
                </a:solidFill>
              </a:rPr>
              <a:t>Pétersbourg</a:t>
            </a:r>
            <a:endParaRPr lang="fr-FR" dirty="0">
              <a:solidFill>
                <a:schemeClr val="tx1"/>
              </a:solidFill>
            </a:endParaRPr>
          </a:p>
        </p:txBody>
      </p:sp>
      <p:pic>
        <p:nvPicPr>
          <p:cNvPr id="4099" name="Picture 3"/>
          <p:cNvPicPr>
            <a:picLocks noChangeAspect="1" noChangeArrowheads="1"/>
          </p:cNvPicPr>
          <p:nvPr/>
        </p:nvPicPr>
        <p:blipFill>
          <a:blip r:embed="rId6" cstate="print"/>
          <a:srcRect/>
          <a:stretch>
            <a:fillRect/>
          </a:stretch>
        </p:blipFill>
        <p:spPr bwMode="auto">
          <a:xfrm>
            <a:off x="196676" y="1005018"/>
            <a:ext cx="3312434" cy="1568535"/>
          </a:xfrm>
          <a:prstGeom prst="rect">
            <a:avLst/>
          </a:prstGeom>
          <a:noFill/>
          <a:ln w="9525">
            <a:noFill/>
            <a:miter lim="800000"/>
            <a:headEnd/>
            <a:tailEnd/>
          </a:ln>
        </p:spPr>
      </p:pic>
      <p:sp>
        <p:nvSpPr>
          <p:cNvPr id="9" name="Rectangle 8"/>
          <p:cNvSpPr/>
          <p:nvPr/>
        </p:nvSpPr>
        <p:spPr>
          <a:xfrm>
            <a:off x="370703" y="2763796"/>
            <a:ext cx="3805881" cy="25949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Fermes à clics et petites </a:t>
            </a:r>
            <a:r>
              <a:rPr lang="fr-FR" dirty="0" smtClean="0">
                <a:solidFill>
                  <a:schemeClr val="tx1"/>
                </a:solidFill>
                <a:hlinkClick r:id="rId7"/>
              </a:rPr>
              <a:t>mains </a:t>
            </a:r>
            <a:r>
              <a:rPr lang="fr-FR" dirty="0" smtClean="0">
                <a:solidFill>
                  <a:schemeClr val="tx1"/>
                </a:solidFill>
              </a:rPr>
              <a:t>du web </a:t>
            </a:r>
            <a:endParaRPr lang="fr-FR" dirty="0">
              <a:solidFill>
                <a:schemeClr val="tx1"/>
              </a:solidFill>
            </a:endParaRPr>
          </a:p>
        </p:txBody>
      </p:sp>
      <p:pic>
        <p:nvPicPr>
          <p:cNvPr id="4101" name="Picture 5"/>
          <p:cNvPicPr>
            <a:picLocks noChangeAspect="1" noChangeArrowheads="1"/>
          </p:cNvPicPr>
          <p:nvPr/>
        </p:nvPicPr>
        <p:blipFill>
          <a:blip r:embed="rId8" cstate="print"/>
          <a:srcRect/>
          <a:stretch>
            <a:fillRect/>
          </a:stretch>
        </p:blipFill>
        <p:spPr bwMode="auto">
          <a:xfrm>
            <a:off x="1128583" y="3323968"/>
            <a:ext cx="3507614" cy="3229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0050" y="2943479"/>
            <a:ext cx="11361420" cy="1200329"/>
          </a:xfrm>
          <a:prstGeom prst="rect">
            <a:avLst/>
          </a:prstGeom>
        </p:spPr>
        <p:txBody>
          <a:bodyPr wrap="square">
            <a:spAutoFit/>
          </a:bodyPr>
          <a:lstStyle/>
          <a:p>
            <a:pPr lvl="0" algn="ctr" defTabSz="914339">
              <a:lnSpc>
                <a:spcPct val="90000"/>
              </a:lnSpc>
              <a:spcBef>
                <a:spcPct val="0"/>
              </a:spcBef>
            </a:pPr>
            <a:r>
              <a:rPr lang="fr-FR" sz="4000" b="1" dirty="0" smtClean="0">
                <a:solidFill>
                  <a:srgbClr val="29235C"/>
                </a:solidFill>
                <a:latin typeface="Trebuchet MS" pitchFamily="34" charset="0"/>
              </a:rPr>
              <a:t>DE LA FAKENEWS AUX THÉORIES DU COMPLOT </a:t>
            </a:r>
          </a:p>
          <a:p>
            <a:pPr lvl="0" algn="ctr" defTabSz="914339">
              <a:lnSpc>
                <a:spcPct val="90000"/>
              </a:lnSpc>
              <a:spcBef>
                <a:spcPct val="0"/>
              </a:spcBef>
            </a:pPr>
            <a:r>
              <a:rPr lang="fr-FR" sz="4000" b="1" dirty="0" smtClean="0">
                <a:solidFill>
                  <a:srgbClr val="29235C"/>
                </a:solidFill>
                <a:latin typeface="Trebuchet MS" pitchFamily="34" charset="0"/>
              </a:rPr>
              <a:t>TOUJOURS LA DÉSINFORMATION !!!</a:t>
            </a:r>
            <a:endParaRPr lang="fr-FR" sz="4000" b="1" dirty="0">
              <a:solidFill>
                <a:srgbClr val="29235C"/>
              </a:solidFill>
              <a:latin typeface="Trebuchet MS"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043" y="1243913"/>
            <a:ext cx="11574161" cy="4679092"/>
          </a:xfrm>
          <a:solidFill>
            <a:schemeClr val="accent3">
              <a:lumMod val="60000"/>
              <a:lumOff val="40000"/>
            </a:schemeClr>
          </a:solidFill>
        </p:spPr>
        <p:txBody>
          <a:bodyPr>
            <a:normAutofit fontScale="90000"/>
          </a:bodyPr>
          <a:lstStyle/>
          <a:p>
            <a:pPr algn="l"/>
            <a:r>
              <a:rPr lang="fr-FR" sz="3200" b="1" dirty="0" smtClean="0">
                <a:latin typeface="Bell MT" pitchFamily="18" charset="0"/>
              </a:rPr>
              <a:t>«</a:t>
            </a:r>
            <a:r>
              <a:rPr lang="fr-FR" sz="3200" b="1" dirty="0" smtClean="0">
                <a:solidFill>
                  <a:srgbClr val="002060"/>
                </a:solidFill>
                <a:latin typeface="Bell MT" pitchFamily="18" charset="0"/>
              </a:rPr>
              <a:t> Théorie du complot ». L’expression, selon </a:t>
            </a:r>
            <a:r>
              <a:rPr lang="fr-FR" sz="3200" b="1" dirty="0" smtClean="0">
                <a:solidFill>
                  <a:srgbClr val="002060"/>
                </a:solidFill>
                <a:latin typeface="Bell MT" pitchFamily="18" charset="0"/>
                <a:hlinkClick r:id="rId2"/>
              </a:rPr>
              <a:t>Pierre-André </a:t>
            </a:r>
            <a:r>
              <a:rPr lang="fr-FR" sz="3200" b="1" dirty="0" err="1" smtClean="0">
                <a:solidFill>
                  <a:srgbClr val="002060"/>
                </a:solidFill>
                <a:latin typeface="Bell MT" pitchFamily="18" charset="0"/>
                <a:hlinkClick r:id="rId2"/>
              </a:rPr>
              <a:t>Taguieff</a:t>
            </a:r>
            <a:r>
              <a:rPr lang="fr-FR" sz="3200" b="1" dirty="0" smtClean="0">
                <a:solidFill>
                  <a:srgbClr val="002060"/>
                </a:solidFill>
                <a:latin typeface="Bell MT" pitchFamily="18" charset="0"/>
              </a:rPr>
              <a:t> </a:t>
            </a:r>
            <a:r>
              <a:rPr lang="fr-FR" sz="3200" b="1" dirty="0" smtClean="0">
                <a:solidFill>
                  <a:srgbClr val="002060"/>
                </a:solidFill>
                <a:latin typeface="Bell MT" pitchFamily="18" charset="0"/>
                <a:hlinkClick r:id="rId3"/>
              </a:rPr>
              <a:t>(1)</a:t>
            </a:r>
            <a:r>
              <a:rPr lang="fr-FR" sz="3200" b="1" dirty="0" smtClean="0">
                <a:solidFill>
                  <a:srgbClr val="002060"/>
                </a:solidFill>
                <a:latin typeface="Bell MT" pitchFamily="18" charset="0"/>
              </a:rPr>
              <a:t>, est malheureuse. </a:t>
            </a:r>
            <a:br>
              <a:rPr lang="fr-FR" sz="3200" b="1" dirty="0" smtClean="0">
                <a:solidFill>
                  <a:srgbClr val="002060"/>
                </a:solidFill>
                <a:latin typeface="Bell MT" pitchFamily="18" charset="0"/>
              </a:rPr>
            </a:br>
            <a:r>
              <a:rPr lang="fr-FR" sz="3200" b="1" dirty="0" smtClean="0">
                <a:solidFill>
                  <a:srgbClr val="002060"/>
                </a:solidFill>
                <a:latin typeface="Bell MT" pitchFamily="18" charset="0"/>
              </a:rPr>
              <a:t>Elle donne en effet à penser que les complots n’existent jamais, ce qui est évidemment faux. Aussi le sociologue préfère-t-il parler de « mentalité complotiste ».</a:t>
            </a:r>
            <a:br>
              <a:rPr lang="fr-FR" sz="3200" b="1" dirty="0" smtClean="0">
                <a:solidFill>
                  <a:srgbClr val="002060"/>
                </a:solidFill>
                <a:latin typeface="Bell MT" pitchFamily="18" charset="0"/>
              </a:rPr>
            </a:br>
            <a:r>
              <a:rPr lang="fr-FR" sz="3200" b="1" dirty="0" smtClean="0">
                <a:solidFill>
                  <a:srgbClr val="002060"/>
                </a:solidFill>
                <a:latin typeface="Bell MT" pitchFamily="18" charset="0"/>
              </a:rPr>
              <a:t> Ce qui la caractérise, c’est </a:t>
            </a:r>
            <a:r>
              <a:rPr lang="fr-FR" sz="3200" b="1" i="1" dirty="0" smtClean="0">
                <a:solidFill>
                  <a:srgbClr val="002060"/>
                </a:solidFill>
                <a:latin typeface="Bell MT" pitchFamily="18" charset="0"/>
              </a:rPr>
              <a:t>la tendance à attribuer tout événement dramatique à un complot ourdi en secret par un individu ou un groupe plus ou moins important, elle remet toujours en cause la version communément admise de l’événement »</a:t>
            </a:r>
            <a:r>
              <a:rPr lang="fr-FR" sz="3200" b="1" dirty="0" smtClean="0">
                <a:solidFill>
                  <a:srgbClr val="FFC000"/>
                </a:solidFill>
                <a:latin typeface="Bell MT" pitchFamily="18" charset="0"/>
              </a:rPr>
              <a:t/>
            </a:r>
            <a:br>
              <a:rPr lang="fr-FR" sz="3200" b="1" dirty="0" smtClean="0">
                <a:solidFill>
                  <a:srgbClr val="FFC000"/>
                </a:solidFill>
                <a:latin typeface="Bell MT" pitchFamily="18" charset="0"/>
              </a:rPr>
            </a:br>
            <a:r>
              <a:rPr lang="fr-FR" sz="3200" b="1" dirty="0" smtClean="0"/>
              <a:t>			</a:t>
            </a:r>
            <a:r>
              <a:rPr lang="fr-FR" sz="2800" b="1" dirty="0" smtClean="0"/>
              <a:t>			</a:t>
            </a:r>
            <a:r>
              <a:rPr lang="fr-FR" sz="1200" dirty="0" smtClean="0">
                <a:latin typeface="Bell MT" pitchFamily="18" charset="0"/>
              </a:rPr>
              <a:t>Pierre-André </a:t>
            </a:r>
            <a:r>
              <a:rPr lang="fr-FR" sz="1200" dirty="0" err="1" smtClean="0">
                <a:latin typeface="Bell MT" pitchFamily="18" charset="0"/>
              </a:rPr>
              <a:t>Taguieff</a:t>
            </a:r>
            <a:r>
              <a:rPr lang="fr-FR" sz="1200" dirty="0" smtClean="0">
                <a:latin typeface="Bell MT" pitchFamily="18" charset="0"/>
              </a:rPr>
              <a:t> est directeur de recherche au CNRS</a:t>
            </a:r>
            <a:endParaRPr lang="fr-FR" sz="1200" dirty="0">
              <a:solidFill>
                <a:srgbClr val="FFC000"/>
              </a:solidFill>
              <a:latin typeface="Bell MT"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945" y="1054443"/>
            <a:ext cx="11508259" cy="4514335"/>
          </a:xfrm>
          <a:solidFill>
            <a:schemeClr val="accent3">
              <a:lumMod val="60000"/>
              <a:lumOff val="40000"/>
            </a:schemeClr>
          </a:solidFill>
        </p:spPr>
        <p:txBody>
          <a:bodyPr>
            <a:normAutofit fontScale="90000"/>
          </a:bodyPr>
          <a:lstStyle/>
          <a:p>
            <a:pPr algn="l"/>
            <a:r>
              <a:rPr lang="fr-FR" b="1" i="1" dirty="0" smtClean="0"/>
              <a:t>La thèse du complot : pour expliquer un phénomène social, il suffit de découvrir ceux qui ont intérêt à ce qu’il se produise. </a:t>
            </a:r>
            <a:r>
              <a:rPr lang="fr-FR" sz="3100" b="1" i="1" dirty="0" smtClean="0"/>
              <a:t>(à qui profite le crime)</a:t>
            </a:r>
            <a:r>
              <a:rPr lang="fr-FR" b="1" i="1" dirty="0" smtClean="0"/>
              <a:t/>
            </a:r>
            <a:br>
              <a:rPr lang="fr-FR" b="1" i="1" dirty="0" smtClean="0"/>
            </a:br>
            <a:r>
              <a:rPr lang="fr-FR" b="1" i="1" dirty="0" smtClean="0"/>
              <a:t>Elle part de l’idée erronée que tout ce qui se passe dans une société, guerre, chômage, pénurie, pauvreté, etc., </a:t>
            </a:r>
            <a:r>
              <a:rPr lang="fr-FR" b="1" i="1" dirty="0" smtClean="0">
                <a:solidFill>
                  <a:srgbClr val="002060"/>
                </a:solidFill>
              </a:rPr>
              <a:t>résulte</a:t>
            </a:r>
            <a:r>
              <a:rPr lang="fr-FR" b="1" i="1" dirty="0" smtClean="0"/>
              <a:t> directement de desseins d’individus ou de groupes puissants. 						</a:t>
            </a:r>
            <a:r>
              <a:rPr lang="fr-FR" sz="3100" b="1" i="1" dirty="0" smtClean="0"/>
              <a:t>Karl Popper</a:t>
            </a:r>
            <a:endParaRPr lang="fr-FR" sz="31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cstate="print"/>
          <a:srcRect/>
          <a:stretch>
            <a:fillRect/>
          </a:stretch>
        </p:blipFill>
        <p:spPr bwMode="auto">
          <a:xfrm>
            <a:off x="6192011" y="0"/>
            <a:ext cx="5760640" cy="403629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0" y="0"/>
            <a:ext cx="5920740" cy="6305266"/>
          </a:xfrm>
          <a:prstGeom prst="rect">
            <a:avLst/>
          </a:prstGeom>
          <a:noFill/>
          <a:ln w="9525">
            <a:noFill/>
            <a:miter lim="800000"/>
            <a:headEnd/>
            <a:tailEnd/>
          </a:ln>
        </p:spPr>
      </p:pic>
      <p:sp>
        <p:nvSpPr>
          <p:cNvPr id="7" name="ZoneTexte 6"/>
          <p:cNvSpPr txBox="1"/>
          <p:nvPr/>
        </p:nvSpPr>
        <p:spPr>
          <a:xfrm>
            <a:off x="6171800" y="4365010"/>
            <a:ext cx="5625521" cy="2492990"/>
          </a:xfrm>
          <a:prstGeom prst="rect">
            <a:avLst/>
          </a:prstGeom>
          <a:solidFill>
            <a:schemeClr val="tx2">
              <a:lumMod val="60000"/>
              <a:lumOff val="40000"/>
            </a:schemeClr>
          </a:solidFill>
        </p:spPr>
        <p:style>
          <a:lnRef idx="0">
            <a:scrgbClr r="0" g="0" b="0"/>
          </a:lnRef>
          <a:fillRef idx="1001">
            <a:schemeClr val="dk2"/>
          </a:fillRef>
          <a:effectRef idx="0">
            <a:scrgbClr r="0" g="0" b="0"/>
          </a:effectRef>
          <a:fontRef idx="major"/>
        </p:style>
        <p:txBody>
          <a:bodyPr wrap="square" rtlCol="0">
            <a:spAutoFit/>
          </a:bodyPr>
          <a:lstStyle/>
          <a:p>
            <a:pPr algn="ctr"/>
            <a:r>
              <a:rPr lang="fr-FR" sz="1600" b="1" dirty="0" smtClean="0">
                <a:solidFill>
                  <a:srgbClr val="FFC000"/>
                </a:solidFill>
                <a:latin typeface="Trebuchet MS" pitchFamily="34" charset="0"/>
              </a:rPr>
              <a:t>LE COMPLOT DU GRAND REMPLACEMENT /EURABIA</a:t>
            </a:r>
          </a:p>
          <a:p>
            <a:pPr algn="just"/>
            <a:r>
              <a:rPr lang="fr-FR" sz="1400" dirty="0" smtClean="0">
                <a:latin typeface="Trebuchet MS" pitchFamily="34" charset="0"/>
              </a:rPr>
              <a:t>Théorie </a:t>
            </a:r>
            <a:r>
              <a:rPr lang="fr-FR" sz="1400" dirty="0" err="1" smtClean="0">
                <a:latin typeface="Trebuchet MS" pitchFamily="34" charset="0"/>
              </a:rPr>
              <a:t>conspirationniste</a:t>
            </a:r>
            <a:r>
              <a:rPr lang="fr-FR" sz="1400" dirty="0" smtClean="0">
                <a:latin typeface="Trebuchet MS" pitchFamily="34" charset="0"/>
              </a:rPr>
              <a:t> développée par l’essayiste Bat </a:t>
            </a:r>
            <a:r>
              <a:rPr lang="fr-FR" sz="1400" dirty="0" err="1" smtClean="0">
                <a:latin typeface="Trebuchet MS" pitchFamily="34" charset="0"/>
              </a:rPr>
              <a:t>Ye’or</a:t>
            </a:r>
            <a:r>
              <a:rPr lang="fr-FR" sz="1400" dirty="0" smtClean="0">
                <a:latin typeface="Trebuchet MS" pitchFamily="34" charset="0"/>
              </a:rPr>
              <a:t> ou Renaud Camus selon laquelle L’ONU et l’Union européenne seraient les instigatrices d’un complot secret visant à faire de l’Europe une colonie </a:t>
            </a:r>
            <a:r>
              <a:rPr lang="fr-FR" sz="1400" dirty="0" smtClean="0">
                <a:solidFill>
                  <a:srgbClr val="FFC000"/>
                </a:solidFill>
                <a:latin typeface="Trebuchet MS" pitchFamily="34" charset="0"/>
              </a:rPr>
              <a:t>islamique</a:t>
            </a:r>
            <a:r>
              <a:rPr lang="fr-FR" sz="1400" dirty="0" smtClean="0">
                <a:latin typeface="Trebuchet MS" pitchFamily="34" charset="0"/>
              </a:rPr>
              <a:t>.</a:t>
            </a:r>
          </a:p>
          <a:p>
            <a:pPr algn="just"/>
            <a:r>
              <a:rPr lang="fr-FR" sz="1400" dirty="0" smtClean="0">
                <a:latin typeface="Trebuchet MS" pitchFamily="34" charset="0"/>
              </a:rPr>
              <a:t>Cette thèse a été exposée pour la première fois dans l’ouvrage </a:t>
            </a:r>
            <a:r>
              <a:rPr lang="fr-FR" sz="1400" dirty="0" err="1" smtClean="0">
                <a:latin typeface="Trebuchet MS" pitchFamily="34" charset="0"/>
              </a:rPr>
              <a:t>Eurabia</a:t>
            </a:r>
            <a:r>
              <a:rPr lang="fr-FR" sz="1400" dirty="0" smtClean="0">
                <a:latin typeface="Trebuchet MS" pitchFamily="34" charset="0"/>
              </a:rPr>
              <a:t> : l’axe euro-arabe sorti en 2005. Elle est depuis reprise par certains sites web généralement classés à l’extrême droite ou nationalistes. Elle est associé par des experts à la théorie du Grand remplacement. (</a:t>
            </a:r>
            <a:r>
              <a:rPr lang="fr-FR" sz="1400" dirty="0" err="1" smtClean="0">
                <a:latin typeface="Trebuchet MS" pitchFamily="34" charset="0"/>
              </a:rPr>
              <a:t>cf</a:t>
            </a:r>
            <a:r>
              <a:rPr lang="fr-FR" sz="1400" dirty="0" smtClean="0">
                <a:latin typeface="Trebuchet MS" pitchFamily="34" charset="0"/>
              </a:rPr>
              <a:t> :JY Camus </a:t>
            </a:r>
            <a:r>
              <a:rPr lang="fr-FR" sz="1400" dirty="0" smtClean="0"/>
              <a:t>directeur de l’Observatoire des radicalités politiques</a:t>
            </a:r>
            <a:r>
              <a:rPr lang="fr-FR" sz="1400" dirty="0" smtClean="0">
                <a:latin typeface="Trebuchet MS" pitchFamily="34" charset="0"/>
              </a:rPr>
              <a:t>) </a:t>
            </a:r>
            <a:r>
              <a:rPr lang="fr-FR" sz="1400" dirty="0" smtClean="0">
                <a:latin typeface="Trebuchet MS" pitchFamily="34" charset="0"/>
                <a:hlinkClick r:id="rId6"/>
              </a:rPr>
              <a:t>Bat </a:t>
            </a:r>
            <a:r>
              <a:rPr lang="fr-FR" sz="1400" dirty="0" err="1" smtClean="0">
                <a:latin typeface="Trebuchet MS" pitchFamily="34" charset="0"/>
                <a:hlinkClick r:id="rId6"/>
              </a:rPr>
              <a:t>Ye’or</a:t>
            </a:r>
            <a:r>
              <a:rPr lang="fr-FR" sz="1400" dirty="0" smtClean="0">
                <a:latin typeface="Trebuchet MS" pitchFamily="34" charset="0"/>
              </a:rPr>
              <a:t>  le gd </a:t>
            </a:r>
            <a:r>
              <a:rPr lang="fr-FR" sz="1400" dirty="0" smtClean="0">
                <a:latin typeface="Trebuchet MS" pitchFamily="34" charset="0"/>
                <a:hlinkClick r:id="rId7"/>
              </a:rPr>
              <a:t>remplacement </a:t>
            </a:r>
            <a:endParaRPr lang="fr-FR" sz="1400" dirty="0">
              <a:latin typeface="Trebuchet MS" pitchFamily="34" charset="0"/>
            </a:endParaRPr>
          </a:p>
        </p:txBody>
      </p:sp>
      <p:sp>
        <p:nvSpPr>
          <p:cNvPr id="8" name="ZoneTexte 7"/>
          <p:cNvSpPr txBox="1"/>
          <p:nvPr/>
        </p:nvSpPr>
        <p:spPr>
          <a:xfrm>
            <a:off x="3095065" y="6304121"/>
            <a:ext cx="2418630" cy="369332"/>
          </a:xfrm>
          <a:prstGeom prst="rect">
            <a:avLst/>
          </a:prstGeom>
        </p:spPr>
        <p:style>
          <a:lnRef idx="0">
            <a:scrgbClr r="0" g="0" b="0"/>
          </a:lnRef>
          <a:fillRef idx="1002">
            <a:schemeClr val="dk2"/>
          </a:fillRef>
          <a:effectRef idx="0">
            <a:scrgbClr r="0" g="0" b="0"/>
          </a:effectRef>
          <a:fontRef idx="major"/>
        </p:style>
        <p:txBody>
          <a:bodyPr wrap="square" rtlCol="0">
            <a:spAutoFit/>
          </a:bodyPr>
          <a:lstStyle/>
          <a:p>
            <a:pPr algn="ctr"/>
            <a:r>
              <a:rPr lang="fr-FR" b="1" dirty="0" smtClean="0">
                <a:solidFill>
                  <a:srgbClr val="FFC000"/>
                </a:solidFill>
              </a:rPr>
              <a:t>LE COMPLOT JUIF </a:t>
            </a:r>
            <a:endParaRPr lang="fr-FR" b="1" dirty="0">
              <a:solidFill>
                <a:srgbClr val="FFC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15329" y="1153297"/>
            <a:ext cx="7662625" cy="467909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8318249" y="148281"/>
            <a:ext cx="3508712" cy="552553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838439" y="312394"/>
            <a:ext cx="6067425" cy="4124325"/>
          </a:xfrm>
          <a:prstGeom prst="rect">
            <a:avLst/>
          </a:prstGeom>
          <a:noFill/>
          <a:ln w="9525">
            <a:noFill/>
            <a:miter lim="800000"/>
            <a:headEnd/>
            <a:tailEnd/>
          </a:ln>
        </p:spPr>
      </p:pic>
      <p:sp>
        <p:nvSpPr>
          <p:cNvPr id="3" name="Rectangle 2"/>
          <p:cNvSpPr/>
          <p:nvPr/>
        </p:nvSpPr>
        <p:spPr>
          <a:xfrm>
            <a:off x="5890054" y="4588646"/>
            <a:ext cx="6096000" cy="646331"/>
          </a:xfrm>
          <a:prstGeom prst="rect">
            <a:avLst/>
          </a:prstGeom>
        </p:spPr>
        <p:txBody>
          <a:bodyPr>
            <a:spAutoFit/>
          </a:bodyPr>
          <a:lstStyle/>
          <a:p>
            <a:r>
              <a:rPr lang="fr-FR" dirty="0" smtClean="0"/>
              <a:t>Banderole antisémite déployée sur un rond-point de la commune de Saint-Romain-de-</a:t>
            </a:r>
            <a:r>
              <a:rPr lang="fr-FR" dirty="0" err="1" smtClean="0"/>
              <a:t>Popey</a:t>
            </a:r>
            <a:r>
              <a:rPr lang="fr-FR" dirty="0" smtClean="0"/>
              <a:t> (18 décembre 2018).</a:t>
            </a:r>
            <a:endParaRPr lang="fr-FR" dirty="0"/>
          </a:p>
        </p:txBody>
      </p:sp>
      <p:pic>
        <p:nvPicPr>
          <p:cNvPr id="6147" name="Picture 3"/>
          <p:cNvPicPr>
            <a:picLocks noChangeAspect="1" noChangeArrowheads="1"/>
          </p:cNvPicPr>
          <p:nvPr/>
        </p:nvPicPr>
        <p:blipFill>
          <a:blip r:embed="rId3" cstate="print"/>
          <a:srcRect/>
          <a:stretch>
            <a:fillRect/>
          </a:stretch>
        </p:blipFill>
        <p:spPr bwMode="auto">
          <a:xfrm>
            <a:off x="211352" y="1812323"/>
            <a:ext cx="5270324" cy="3141705"/>
          </a:xfrm>
          <a:prstGeom prst="rect">
            <a:avLst/>
          </a:prstGeom>
          <a:noFill/>
          <a:ln w="9525">
            <a:noFill/>
            <a:miter lim="800000"/>
            <a:headEnd/>
            <a:tailEnd/>
          </a:ln>
        </p:spPr>
      </p:pic>
      <p:sp>
        <p:nvSpPr>
          <p:cNvPr id="5" name="Rectangle 4"/>
          <p:cNvSpPr/>
          <p:nvPr/>
        </p:nvSpPr>
        <p:spPr>
          <a:xfrm>
            <a:off x="238897" y="5190008"/>
            <a:ext cx="5659395" cy="430887"/>
          </a:xfrm>
          <a:prstGeom prst="rect">
            <a:avLst/>
          </a:prstGeom>
        </p:spPr>
        <p:txBody>
          <a:bodyPr wrap="square">
            <a:spAutoFit/>
          </a:bodyPr>
          <a:lstStyle/>
          <a:p>
            <a:r>
              <a:rPr lang="fr-FR" sz="1100" dirty="0" smtClean="0">
                <a:hlinkClick r:id="rId4"/>
              </a:rPr>
              <a:t>https://www.conspiracywatch.info/enquete-complotisme-2019-le-conspirationnisme-et-lextreme-droite.html</a:t>
            </a:r>
            <a:endParaRPr lang="fr-FR"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0" y="0"/>
            <a:ext cx="9962866" cy="1624084"/>
          </a:xfrm>
          <a:prstGeom prst="roundRect">
            <a:avLst/>
          </a:prstGeom>
          <a:solidFill>
            <a:schemeClr val="tx2">
              <a:lumMod val="40000"/>
              <a:lumOff val="60000"/>
            </a:schemeClr>
          </a:solidFill>
        </p:spPr>
        <p:style>
          <a:lnRef idx="0">
            <a:schemeClr val="accent4"/>
          </a:lnRef>
          <a:fillRef idx="1001">
            <a:schemeClr val="dk2"/>
          </a:fillRef>
          <a:effectRef idx="3">
            <a:schemeClr val="accent4"/>
          </a:effectRef>
          <a:fontRef idx="minor">
            <a:schemeClr val="lt1"/>
          </a:fontRef>
        </p:style>
        <p:txBody>
          <a:bodyPr rtlCol="0" anchor="ctr"/>
          <a:lstStyle/>
          <a:p>
            <a:pPr algn="ctr"/>
            <a:r>
              <a:rPr lang="fr-FR" b="1" dirty="0" smtClean="0">
                <a:solidFill>
                  <a:srgbClr val="002060"/>
                </a:solidFill>
                <a:latin typeface="Trebuchet MS" pitchFamily="34" charset="0"/>
              </a:rPr>
              <a:t>LES THÉORIES COMPLOTISTES SONT EN LIEN ÉTROIT AVEC LA MONTÉE DES EXTREMISTES ET LA RADICALISATION SELON CHERCHEURS et SOCIOLOGUES…</a:t>
            </a:r>
            <a:endParaRPr lang="fr-FR" b="1" dirty="0">
              <a:solidFill>
                <a:srgbClr val="002060"/>
              </a:solidFill>
              <a:latin typeface="Trebuchet MS" pitchFamily="34" charset="0"/>
            </a:endParaRPr>
          </a:p>
        </p:txBody>
      </p:sp>
      <p:pic>
        <p:nvPicPr>
          <p:cNvPr id="3" name="Picture 2"/>
          <p:cNvPicPr>
            <a:picLocks noChangeAspect="1" noChangeArrowheads="1"/>
          </p:cNvPicPr>
          <p:nvPr/>
        </p:nvPicPr>
        <p:blipFill>
          <a:blip r:embed="rId3" cstate="print"/>
          <a:srcRect/>
          <a:stretch>
            <a:fillRect/>
          </a:stretch>
        </p:blipFill>
        <p:spPr bwMode="auto">
          <a:xfrm>
            <a:off x="7629100" y="2033516"/>
            <a:ext cx="4394578" cy="2648271"/>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1009934" y="4727017"/>
            <a:ext cx="7872875" cy="2130983"/>
          </a:xfrm>
          <a:prstGeom prst="rect">
            <a:avLst/>
          </a:prstGeom>
          <a:noFill/>
          <a:ln w="9525">
            <a:noFill/>
            <a:miter lim="800000"/>
            <a:headEnd/>
            <a:tailEnd/>
          </a:ln>
        </p:spPr>
      </p:pic>
      <p:sp>
        <p:nvSpPr>
          <p:cNvPr id="5" name="ZoneTexte 4"/>
          <p:cNvSpPr txBox="1"/>
          <p:nvPr/>
        </p:nvSpPr>
        <p:spPr>
          <a:xfrm>
            <a:off x="222422" y="1796259"/>
            <a:ext cx="7004374" cy="2585323"/>
          </a:xfrm>
          <a:prstGeom prst="rect">
            <a:avLst/>
          </a:prstGeom>
          <a:solidFill>
            <a:schemeClr val="tx2">
              <a:lumMod val="40000"/>
              <a:lumOff val="60000"/>
            </a:schemeClr>
          </a:solidFill>
        </p:spPr>
        <p:style>
          <a:lnRef idx="0">
            <a:scrgbClr r="0" g="0" b="0"/>
          </a:lnRef>
          <a:fillRef idx="1001">
            <a:schemeClr val="dk2"/>
          </a:fillRef>
          <a:effectRef idx="0">
            <a:scrgbClr r="0" g="0" b="0"/>
          </a:effectRef>
          <a:fontRef idx="major"/>
        </p:style>
        <p:txBody>
          <a:bodyPr wrap="square" rtlCol="0">
            <a:spAutoFit/>
          </a:bodyPr>
          <a:lstStyle/>
          <a:p>
            <a:pPr algn="ctr"/>
            <a:r>
              <a:rPr lang="fr-FR" dirty="0" smtClean="0">
                <a:solidFill>
                  <a:srgbClr val="002060"/>
                </a:solidFill>
                <a:latin typeface="Trebuchet MS" pitchFamily="34" charset="0"/>
              </a:rPr>
              <a:t>UNE ETUDE NEERLANDAISE PUBLIEE DEBUT 2015</a:t>
            </a:r>
            <a:r>
              <a:rPr lang="fr-FR" dirty="0" smtClean="0">
                <a:latin typeface="Trebuchet MS" pitchFamily="34" charset="0"/>
              </a:rPr>
              <a:t> montre la corrélation entre </a:t>
            </a:r>
            <a:r>
              <a:rPr lang="fr-FR" dirty="0" smtClean="0">
                <a:solidFill>
                  <a:srgbClr val="C00000"/>
                </a:solidFill>
                <a:latin typeface="Trebuchet MS" pitchFamily="34" charset="0"/>
              </a:rPr>
              <a:t>l’adhésion à des positions extrémistes et l’appétence pour les théories </a:t>
            </a:r>
            <a:r>
              <a:rPr lang="fr-FR" dirty="0" err="1" smtClean="0">
                <a:solidFill>
                  <a:srgbClr val="C00000"/>
                </a:solidFill>
                <a:latin typeface="Trebuchet MS" pitchFamily="34" charset="0"/>
              </a:rPr>
              <a:t>conspiracionnistes</a:t>
            </a:r>
            <a:r>
              <a:rPr lang="fr-FR" dirty="0" smtClean="0">
                <a:solidFill>
                  <a:srgbClr val="C00000"/>
                </a:solidFill>
                <a:latin typeface="Trebuchet MS" pitchFamily="34" charset="0"/>
              </a:rPr>
              <a:t>, paranoïaques </a:t>
            </a:r>
          </a:p>
          <a:p>
            <a:pPr algn="r"/>
            <a:r>
              <a:rPr lang="fr-FR" dirty="0" smtClean="0">
                <a:latin typeface="Trebuchet MS" pitchFamily="34" charset="0"/>
              </a:rPr>
              <a:t>  </a:t>
            </a:r>
            <a:r>
              <a:rPr lang="fr-FR" sz="1600" dirty="0" smtClean="0">
                <a:latin typeface="Trebuchet MS" pitchFamily="34" charset="0"/>
              </a:rPr>
              <a:t>(Rudy Reichstadt/Conspiracy Watch &amp;</a:t>
            </a:r>
            <a:r>
              <a:rPr lang="fr-FR" sz="1600" dirty="0" err="1" smtClean="0">
                <a:latin typeface="Trebuchet MS" pitchFamily="34" charset="0"/>
              </a:rPr>
              <a:t>Spicee</a:t>
            </a:r>
            <a:r>
              <a:rPr lang="fr-FR" sz="1600" dirty="0" smtClean="0">
                <a:latin typeface="Trebuchet MS" pitchFamily="34" charset="0"/>
              </a:rPr>
              <a:t> </a:t>
            </a:r>
            <a:r>
              <a:rPr lang="fr-FR" dirty="0" smtClean="0">
                <a:latin typeface="Trebuchet MS" pitchFamily="34" charset="0"/>
              </a:rPr>
              <a:t>)</a:t>
            </a:r>
          </a:p>
          <a:p>
            <a:r>
              <a:rPr lang="fr-FR" dirty="0" smtClean="0">
                <a:latin typeface="Trebuchet MS" pitchFamily="34" charset="0"/>
              </a:rPr>
              <a:t>Le conspirationnisme est une narration de l’échec, il explique pourquoi vous /votre groupe a échoué explication liée à des raisons occultes, à des groupes qui organisent cet échec.. Il faut donc se révolter…</a:t>
            </a:r>
          </a:p>
          <a:p>
            <a:pPr algn="ctr"/>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138985" y="551564"/>
            <a:ext cx="3542270" cy="369332"/>
          </a:xfrm>
          <a:prstGeom prst="rect">
            <a:avLst/>
          </a:prstGeom>
        </p:spPr>
        <p:style>
          <a:lnRef idx="1">
            <a:schemeClr val="accent6"/>
          </a:lnRef>
          <a:fillRef idx="1001">
            <a:schemeClr val="dk2"/>
          </a:fillRef>
          <a:effectRef idx="2">
            <a:schemeClr val="accent6"/>
          </a:effectRef>
          <a:fontRef idx="minor">
            <a:schemeClr val="lt1"/>
          </a:fontRef>
        </p:style>
        <p:txBody>
          <a:bodyPr wrap="square" rtlCol="0">
            <a:spAutoFit/>
          </a:bodyPr>
          <a:lstStyle/>
          <a:p>
            <a:pPr algn="ctr"/>
            <a:r>
              <a:rPr lang="fr-FR" dirty="0" smtClean="0"/>
              <a:t>Enquête Fondation JJ Jaurès - 2019 </a:t>
            </a:r>
            <a:endParaRPr lang="fr-FR" dirty="0"/>
          </a:p>
        </p:txBody>
      </p:sp>
      <p:sp>
        <p:nvSpPr>
          <p:cNvPr id="7" name="Rectangle à coins arrondis 6"/>
          <p:cNvSpPr/>
          <p:nvPr/>
        </p:nvSpPr>
        <p:spPr>
          <a:xfrm>
            <a:off x="8732520" y="6000750"/>
            <a:ext cx="3303270" cy="571500"/>
          </a:xfrm>
          <a:prstGeom prst="roundRect">
            <a:avLst/>
          </a:prstGeom>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r>
              <a:rPr lang="fr-FR" sz="1100" dirty="0" smtClean="0"/>
              <a:t>https://jean-jaures.org/nos-productions/enquete-complotisme-2019-les-grands-enseignements</a:t>
            </a:r>
            <a:endParaRPr lang="fr-FR" sz="1100" dirty="0"/>
          </a:p>
        </p:txBody>
      </p:sp>
      <p:pic>
        <p:nvPicPr>
          <p:cNvPr id="7170" name="Picture 2"/>
          <p:cNvPicPr>
            <a:picLocks noChangeAspect="1" noChangeArrowheads="1"/>
          </p:cNvPicPr>
          <p:nvPr/>
        </p:nvPicPr>
        <p:blipFill>
          <a:blip r:embed="rId3" cstate="print"/>
          <a:srcRect/>
          <a:stretch>
            <a:fillRect/>
          </a:stretch>
        </p:blipFill>
        <p:spPr bwMode="auto">
          <a:xfrm>
            <a:off x="0" y="223296"/>
            <a:ext cx="5617432" cy="5416277"/>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5813528" y="1103868"/>
            <a:ext cx="6246666" cy="480394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98795" y="116633"/>
            <a:ext cx="5595582" cy="830997"/>
          </a:xfrm>
          <a:prstGeom prst="rect">
            <a:avLst/>
          </a:prstGeom>
        </p:spPr>
        <p:style>
          <a:lnRef idx="0">
            <a:scrgbClr r="0" g="0" b="0"/>
          </a:lnRef>
          <a:fillRef idx="1001">
            <a:schemeClr val="dk2"/>
          </a:fillRef>
          <a:effectRef idx="0">
            <a:scrgbClr r="0" g="0" b="0"/>
          </a:effectRef>
          <a:fontRef idx="major"/>
        </p:style>
        <p:txBody>
          <a:bodyPr wrap="square" rtlCol="0">
            <a:spAutoFit/>
          </a:bodyPr>
          <a:lstStyle/>
          <a:p>
            <a:pPr algn="ctr"/>
            <a:r>
              <a:rPr lang="fr-FR" sz="2400" b="1" dirty="0" smtClean="0">
                <a:solidFill>
                  <a:srgbClr val="FFC000"/>
                </a:solidFill>
                <a:latin typeface="Trebuchet MS" pitchFamily="34" charset="0"/>
              </a:rPr>
              <a:t>SCHÉMA NARRATIF ET ARGUMENTATIF</a:t>
            </a:r>
          </a:p>
          <a:p>
            <a:pPr algn="ctr"/>
            <a:r>
              <a:rPr lang="fr-FR" sz="2400" b="1" dirty="0" smtClean="0">
                <a:solidFill>
                  <a:srgbClr val="FFC000"/>
                </a:solidFill>
                <a:latin typeface="Trebuchet MS" pitchFamily="34" charset="0"/>
              </a:rPr>
              <a:t> DES VIDÉOS COMPLOTISTES </a:t>
            </a:r>
            <a:endParaRPr lang="fr-FR" sz="2400" b="1" dirty="0">
              <a:solidFill>
                <a:srgbClr val="FFC000"/>
              </a:solidFill>
              <a:latin typeface="Trebuchet MS" pitchFamily="34" charset="0"/>
            </a:endParaRPr>
          </a:p>
        </p:txBody>
      </p:sp>
      <p:sp>
        <p:nvSpPr>
          <p:cNvPr id="4" name="Rectangle à coins arrondis 3"/>
          <p:cNvSpPr/>
          <p:nvPr/>
        </p:nvSpPr>
        <p:spPr>
          <a:xfrm>
            <a:off x="0" y="1046627"/>
            <a:ext cx="5280587" cy="18722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b="1" dirty="0" smtClean="0">
                <a:solidFill>
                  <a:srgbClr val="002060"/>
                </a:solidFill>
                <a:latin typeface="Trebuchet MS" pitchFamily="34" charset="0"/>
                <a:ea typeface="Calibri" pitchFamily="34" charset="0"/>
                <a:cs typeface="Times New Roman" pitchFamily="18" charset="0"/>
              </a:rPr>
              <a:t>U</a:t>
            </a:r>
            <a:r>
              <a:rPr kumimoji="0" lang="fr-FR"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N COUPABLE (un bouc émissaire)</a:t>
            </a:r>
          </a:p>
          <a:p>
            <a:pPr algn="ctr"/>
            <a:r>
              <a:rPr kumimoji="0" lang="fr-FR"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TU DÉSIGNERAS !</a:t>
            </a:r>
          </a:p>
          <a:p>
            <a:pPr algn="ctr"/>
            <a:r>
              <a:rPr kumimoji="0" lang="fr-FR" sz="16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 Organisation obscure, « coupables historiques »</a:t>
            </a:r>
          </a:p>
          <a:p>
            <a:r>
              <a:rPr lang="fr-FR" sz="1600" b="1" dirty="0" smtClean="0">
                <a:solidFill>
                  <a:srgbClr val="002060"/>
                </a:solidFill>
                <a:latin typeface="Trebuchet MS" pitchFamily="34" charset="0"/>
                <a:cs typeface="Times New Roman" pitchFamily="18" charset="0"/>
              </a:rPr>
              <a:t>Il ya toujours des coupables et des victimes ,vision binaire, simplifiée de la vie, </a:t>
            </a:r>
            <a:r>
              <a:rPr lang="fr-FR" sz="1600" b="1" dirty="0" smtClean="0">
                <a:solidFill>
                  <a:srgbClr val="FF0000"/>
                </a:solidFill>
                <a:latin typeface="Trebuchet MS" pitchFamily="34" charset="0"/>
                <a:cs typeface="Times New Roman" pitchFamily="18" charset="0"/>
              </a:rPr>
              <a:t>false Flag</a:t>
            </a:r>
            <a:r>
              <a:rPr lang="fr-FR" sz="1600" b="1" dirty="0" smtClean="0">
                <a:solidFill>
                  <a:srgbClr val="002060"/>
                </a:solidFill>
                <a:latin typeface="Trebuchet MS" pitchFamily="34" charset="0"/>
                <a:cs typeface="Times New Roman" pitchFamily="18" charset="0"/>
              </a:rPr>
              <a:t>..</a:t>
            </a:r>
            <a:endParaRPr lang="fr-FR" sz="1600" b="1" dirty="0">
              <a:solidFill>
                <a:srgbClr val="002060"/>
              </a:solidFill>
              <a:latin typeface="Trebuchet MS" pitchFamily="34" charset="0"/>
            </a:endParaRPr>
          </a:p>
        </p:txBody>
      </p:sp>
      <p:sp>
        <p:nvSpPr>
          <p:cNvPr id="5" name="Rectangle à coins arrondis 4"/>
          <p:cNvSpPr/>
          <p:nvPr/>
        </p:nvSpPr>
        <p:spPr>
          <a:xfrm>
            <a:off x="6567055" y="1340768"/>
            <a:ext cx="5624945" cy="20882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eaLnBrk="0" fontAlgn="base" hangingPunct="0">
              <a:spcBef>
                <a:spcPct val="0"/>
              </a:spcBef>
              <a:spcAft>
                <a:spcPct val="0"/>
              </a:spcAft>
              <a:tabLst>
                <a:tab pos="4425950" algn="l"/>
              </a:tabLst>
            </a:pPr>
            <a:r>
              <a:rPr kumimoji="0" lang="fr-FR"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UN MILLEFEUILLE ARGUMENTATIF TU DÉVELOPPERAS !</a:t>
            </a:r>
            <a:endParaRPr kumimoji="0" lang="fr-FR" b="0"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endParaRPr>
          </a:p>
          <a:p>
            <a:pPr lvl="0" eaLnBrk="0" fontAlgn="base" hangingPunct="0">
              <a:spcBef>
                <a:spcPct val="0"/>
              </a:spcBef>
              <a:spcAft>
                <a:spcPct val="0"/>
              </a:spcAft>
              <a:tabLst>
                <a:tab pos="4425950" algn="l"/>
              </a:tabLst>
            </a:pPr>
            <a:endParaRPr kumimoji="0" lang="fr-FR"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endParaRPr>
          </a:p>
          <a:p>
            <a:pPr lvl="0" eaLnBrk="0" fontAlgn="base" hangingPunct="0">
              <a:spcBef>
                <a:spcPct val="0"/>
              </a:spcBef>
              <a:spcAft>
                <a:spcPct val="0"/>
              </a:spcAft>
              <a:tabLst>
                <a:tab pos="4425950" algn="l"/>
              </a:tabLst>
            </a:pPr>
            <a:r>
              <a:rPr kumimoji="0" lang="fr-FR"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Avec des arguments pseudo-scientifiques et des détails </a:t>
            </a:r>
            <a:r>
              <a:rPr lang="fr-FR" b="1" dirty="0" smtClean="0">
                <a:solidFill>
                  <a:srgbClr val="002060"/>
                </a:solidFill>
                <a:latin typeface="Calibri" pitchFamily="34" charset="0"/>
                <a:ea typeface="Calibri" pitchFamily="34" charset="0"/>
                <a:cs typeface="Times New Roman" pitchFamily="18" charset="0"/>
              </a:rPr>
              <a:t>invérifiables, utilisation « d’experts »…</a:t>
            </a:r>
            <a:r>
              <a:rPr kumimoji="0" lang="fr-FR" b="1" i="0" u="none" strike="noStrike" cap="none" normalizeH="0" dirty="0" smtClean="0">
                <a:ln>
                  <a:noFill/>
                </a:ln>
                <a:solidFill>
                  <a:srgbClr val="002060"/>
                </a:solidFill>
                <a:effectLst/>
                <a:latin typeface="Calibri" pitchFamily="34" charset="0"/>
                <a:ea typeface="Calibri" pitchFamily="34" charset="0"/>
                <a:cs typeface="Times New Roman" pitchFamily="18" charset="0"/>
              </a:rPr>
              <a:t> </a:t>
            </a:r>
            <a:r>
              <a:rPr kumimoji="0" lang="fr-FR"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rapidité de l'énonciation, fausses coïncidences et </a:t>
            </a:r>
            <a:r>
              <a:rPr kumimoji="0" lang="fr-FR"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corrélations abusives</a:t>
            </a:r>
            <a:r>
              <a:rPr kumimoji="0" lang="fr-FR"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 ...</a:t>
            </a:r>
            <a:r>
              <a:rPr lang="fr-FR" b="1" dirty="0" smtClean="0">
                <a:solidFill>
                  <a:srgbClr val="002060"/>
                </a:solidFill>
                <a:latin typeface="Calibri" pitchFamily="34" charset="0"/>
                <a:ea typeface="Calibri" pitchFamily="34" charset="0"/>
                <a:cs typeface="Times New Roman" pitchFamily="18" charset="0"/>
              </a:rPr>
              <a:t> </a:t>
            </a:r>
            <a:r>
              <a:rPr kumimoji="0" lang="fr-FR"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Il n’y a pas de hasard</a:t>
            </a:r>
            <a:endParaRPr kumimoji="0" lang="fr-FR" sz="800" b="1" i="0" u="none" strike="noStrike" cap="none" normalizeH="0" baseline="0" dirty="0" smtClean="0">
              <a:ln>
                <a:noFill/>
              </a:ln>
              <a:solidFill>
                <a:srgbClr val="002060"/>
              </a:solidFill>
              <a:effectLst/>
              <a:latin typeface="Arial" pitchFamily="34" charset="0"/>
              <a:cs typeface="Arial" pitchFamily="34" charset="0"/>
            </a:endParaRPr>
          </a:p>
        </p:txBody>
      </p:sp>
      <p:sp>
        <p:nvSpPr>
          <p:cNvPr id="7" name="Rectangle à coins arrondis 6"/>
          <p:cNvSpPr/>
          <p:nvPr/>
        </p:nvSpPr>
        <p:spPr>
          <a:xfrm>
            <a:off x="8311979" y="3672769"/>
            <a:ext cx="3880022" cy="216024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kumimoji="0" lang="fr-FR"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 UNE VÉRITÉ » TU ANNONCERAS !</a:t>
            </a:r>
            <a:endParaRPr kumimoji="0" lang="fr-FR" b="0"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endParaRPr>
          </a:p>
          <a:p>
            <a:pPr algn="ctr"/>
            <a:endParaRPr lang="fr-FR" sz="1600" b="1" dirty="0" smtClean="0">
              <a:solidFill>
                <a:srgbClr val="002060"/>
              </a:solidFill>
              <a:latin typeface="Trebuchet MS" pitchFamily="34" charset="0"/>
              <a:ea typeface="Calibri" pitchFamily="34" charset="0"/>
              <a:cs typeface="Times New Roman" pitchFamily="18" charset="0"/>
            </a:endParaRPr>
          </a:p>
          <a:p>
            <a:pPr algn="ctr"/>
            <a:r>
              <a:rPr lang="fr-FR" sz="1600" b="1" dirty="0" smtClean="0">
                <a:solidFill>
                  <a:srgbClr val="002060"/>
                </a:solidFill>
                <a:latin typeface="Trebuchet MS" pitchFamily="34" charset="0"/>
                <a:ea typeface="Calibri" pitchFamily="34" charset="0"/>
                <a:cs typeface="Times New Roman" pitchFamily="18" charset="0"/>
              </a:rPr>
              <a:t>EFFET DE DÉVOILEMENT </a:t>
            </a:r>
            <a:endParaRPr lang="fr-FR" sz="1600" b="1" dirty="0" smtClean="0">
              <a:solidFill>
                <a:srgbClr val="002060"/>
              </a:solidFill>
              <a:latin typeface="Trebuchet MS" pitchFamily="34" charset="0"/>
              <a:cs typeface="Arial" pitchFamily="34" charset="0"/>
            </a:endParaRPr>
          </a:p>
          <a:p>
            <a:pPr lvl="0" algn="ctr"/>
            <a:r>
              <a:rPr kumimoji="0" lang="fr-FR" sz="1600" b="0"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On va vous dire la vérité que l'on vous a jusqu’à</a:t>
            </a:r>
            <a:r>
              <a:rPr kumimoji="0" lang="fr-FR" sz="1600" b="0" i="0" u="none" strike="noStrike" cap="none" normalizeH="0" dirty="0" smtClean="0">
                <a:ln>
                  <a:noFill/>
                </a:ln>
                <a:solidFill>
                  <a:srgbClr val="002060"/>
                </a:solidFill>
                <a:effectLst/>
                <a:latin typeface="Trebuchet MS" pitchFamily="34" charset="0"/>
                <a:ea typeface="Calibri" pitchFamily="34" charset="0"/>
                <a:cs typeface="Times New Roman" pitchFamily="18" charset="0"/>
              </a:rPr>
              <a:t> présent</a:t>
            </a:r>
            <a:r>
              <a:rPr kumimoji="0" lang="fr-FR" sz="1600" b="0"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 cachée</a:t>
            </a:r>
          </a:p>
          <a:p>
            <a:pPr lvl="0" algn="ctr"/>
            <a:endParaRPr lang="fr-FR" sz="1600" dirty="0" smtClean="0">
              <a:solidFill>
                <a:srgbClr val="002060"/>
              </a:solidFill>
              <a:latin typeface="Trebuchet MS" pitchFamily="34" charset="0"/>
              <a:ea typeface="Calibri" pitchFamily="34" charset="0"/>
              <a:cs typeface="Times New Roman" pitchFamily="18" charset="0"/>
            </a:endParaRPr>
          </a:p>
        </p:txBody>
      </p:sp>
      <p:sp>
        <p:nvSpPr>
          <p:cNvPr id="8" name="Rectangle à coins arrondis 7"/>
          <p:cNvSpPr/>
          <p:nvPr/>
        </p:nvSpPr>
        <p:spPr>
          <a:xfrm>
            <a:off x="0" y="3242692"/>
            <a:ext cx="3616657" cy="172819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0" lang="fr-FR" sz="16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LE SPECTATEUR TU </a:t>
            </a:r>
            <a:r>
              <a:rPr lang="fr-FR" sz="1600" b="1" dirty="0" smtClean="0">
                <a:solidFill>
                  <a:srgbClr val="002060"/>
                </a:solidFill>
                <a:latin typeface="Trebuchet MS" pitchFamily="34" charset="0"/>
                <a:ea typeface="Calibri" pitchFamily="34" charset="0"/>
                <a:cs typeface="Times New Roman" pitchFamily="18" charset="0"/>
              </a:rPr>
              <a:t>IMPLIQUERAS !</a:t>
            </a:r>
            <a:endParaRPr lang="fr-FR" sz="1600" dirty="0" smtClean="0">
              <a:solidFill>
                <a:srgbClr val="002060"/>
              </a:solidFill>
              <a:latin typeface="Trebuchet MS" pitchFamily="34" charset="0"/>
              <a:ea typeface="Calibri" pitchFamily="34" charset="0"/>
              <a:cs typeface="Times New Roman" pitchFamily="18" charset="0"/>
            </a:endParaRPr>
          </a:p>
          <a:p>
            <a:pPr algn="ctr"/>
            <a:r>
              <a:rPr lang="fr-FR" sz="1600" dirty="0" smtClean="0">
                <a:solidFill>
                  <a:srgbClr val="002060"/>
                </a:solidFill>
                <a:latin typeface="Trebuchet MS" pitchFamily="34" charset="0"/>
                <a:ea typeface="Calibri" pitchFamily="34" charset="0"/>
                <a:cs typeface="Times New Roman" pitchFamily="18" charset="0"/>
              </a:rPr>
              <a:t>En jouant sur ses </a:t>
            </a:r>
            <a:r>
              <a:rPr lang="fr-FR" sz="1600" b="1" dirty="0" smtClean="0">
                <a:solidFill>
                  <a:srgbClr val="002060"/>
                </a:solidFill>
                <a:latin typeface="Trebuchet MS" pitchFamily="34" charset="0"/>
                <a:ea typeface="Calibri" pitchFamily="34" charset="0"/>
                <a:cs typeface="Times New Roman" pitchFamily="18" charset="0"/>
              </a:rPr>
              <a:t>émotions</a:t>
            </a:r>
            <a:r>
              <a:rPr lang="fr-FR" sz="1600" dirty="0" smtClean="0">
                <a:solidFill>
                  <a:srgbClr val="002060"/>
                </a:solidFill>
                <a:latin typeface="Trebuchet MS" pitchFamily="34" charset="0"/>
                <a:ea typeface="Calibri" pitchFamily="34" charset="0"/>
                <a:cs typeface="Times New Roman" pitchFamily="18" charset="0"/>
              </a:rPr>
              <a:t> et non sur la rationalité (</a:t>
            </a:r>
            <a:r>
              <a:rPr lang="fr-FR" sz="1600" i="1" dirty="0" smtClean="0">
                <a:solidFill>
                  <a:srgbClr val="002060"/>
                </a:solidFill>
                <a:latin typeface="Trebuchet MS" pitchFamily="34" charset="0"/>
                <a:ea typeface="Calibri" pitchFamily="34" charset="0"/>
                <a:cs typeface="Times New Roman" pitchFamily="18" charset="0"/>
              </a:rPr>
              <a:t>on s’adresse directement à nous</a:t>
            </a:r>
            <a:r>
              <a:rPr lang="fr-FR" sz="1600" dirty="0" smtClean="0">
                <a:solidFill>
                  <a:srgbClr val="002060"/>
                </a:solidFill>
                <a:latin typeface="Trebuchet MS" pitchFamily="34" charset="0"/>
                <a:ea typeface="Calibri" pitchFamily="34" charset="0"/>
                <a:cs typeface="Times New Roman" pitchFamily="18" charset="0"/>
              </a:rPr>
              <a:t> ) </a:t>
            </a:r>
          </a:p>
        </p:txBody>
      </p:sp>
      <p:sp>
        <p:nvSpPr>
          <p:cNvPr id="9" name="Rectangle à coins arrondis 8"/>
          <p:cNvSpPr/>
          <p:nvPr/>
        </p:nvSpPr>
        <p:spPr>
          <a:xfrm>
            <a:off x="3503713" y="4448419"/>
            <a:ext cx="4717650" cy="18722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b="1" dirty="0" smtClean="0">
                <a:solidFill>
                  <a:srgbClr val="002060"/>
                </a:solidFill>
                <a:latin typeface="Trebuchet MS" pitchFamily="34" charset="0"/>
                <a:ea typeface="Calibri" pitchFamily="34" charset="0"/>
                <a:cs typeface="Times New Roman" pitchFamily="18" charset="0"/>
              </a:rPr>
              <a:t>SUR DES FAITS RÉELS TU T’APPUIERAS </a:t>
            </a:r>
          </a:p>
          <a:p>
            <a:pPr algn="ctr"/>
            <a:r>
              <a:rPr kumimoji="0" lang="fr-FR" sz="16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 </a:t>
            </a:r>
          </a:p>
          <a:p>
            <a:pPr algn="ctr"/>
            <a:r>
              <a:rPr kumimoji="0" lang="fr-FR" sz="16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Explication</a:t>
            </a:r>
            <a:r>
              <a:rPr kumimoji="0" lang="fr-FR" sz="1600" b="1" i="0" u="none" strike="noStrike" cap="none" normalizeH="0" dirty="0" smtClean="0">
                <a:ln>
                  <a:noFill/>
                </a:ln>
                <a:solidFill>
                  <a:srgbClr val="002060"/>
                </a:solidFill>
                <a:effectLst/>
                <a:latin typeface="Trebuchet MS" pitchFamily="34" charset="0"/>
                <a:ea typeface="Calibri" pitchFamily="34" charset="0"/>
                <a:cs typeface="Times New Roman" pitchFamily="18" charset="0"/>
              </a:rPr>
              <a:t> de faits réels qui font polémiques (attentats, événements </a:t>
            </a:r>
            <a:r>
              <a:rPr kumimoji="0" lang="fr-FR" sz="1600" b="1" i="0" u="none" strike="noStrike" cap="none" normalizeH="0" dirty="0" smtClean="0">
                <a:ln>
                  <a:noFill/>
                </a:ln>
                <a:solidFill>
                  <a:srgbClr val="FF0000"/>
                </a:solidFill>
                <a:effectLst/>
                <a:latin typeface="Trebuchet MS" pitchFamily="34" charset="0"/>
                <a:ea typeface="Calibri" pitchFamily="34" charset="0"/>
                <a:cs typeface="Times New Roman" pitchFamily="18" charset="0"/>
              </a:rPr>
              <a:t>extra</a:t>
            </a:r>
            <a:r>
              <a:rPr kumimoji="0" lang="fr-FR" sz="1600" b="1" i="0" u="none" strike="noStrike" cap="none" normalizeH="0" dirty="0" smtClean="0">
                <a:ln>
                  <a:noFill/>
                </a:ln>
                <a:solidFill>
                  <a:srgbClr val="002060"/>
                </a:solidFill>
                <a:effectLst/>
                <a:latin typeface="Trebuchet MS" pitchFamily="34" charset="0"/>
                <a:ea typeface="Calibri" pitchFamily="34" charset="0"/>
                <a:cs typeface="Times New Roman" pitchFamily="18" charset="0"/>
              </a:rPr>
              <a:t>ordinaires…)</a:t>
            </a:r>
            <a:endParaRPr lang="fr-FR" sz="1600" b="1" i="1" dirty="0">
              <a:solidFill>
                <a:srgbClr val="002060"/>
              </a:solidFill>
              <a:latin typeface="Trebuchet MS"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5327915" y="2708920"/>
            <a:ext cx="1152128" cy="72867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487488" y="5301209"/>
            <a:ext cx="1722424" cy="77742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8976321" y="6021288"/>
            <a:ext cx="1334548" cy="559168"/>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4656317" y="2908957"/>
            <a:ext cx="793751" cy="789586"/>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5286971" y="2019870"/>
            <a:ext cx="1145543" cy="576586"/>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10800524" y="764705"/>
            <a:ext cx="1271025" cy="591899"/>
          </a:xfrm>
          <a:prstGeom prst="rect">
            <a:avLst/>
          </a:prstGeom>
          <a:noFill/>
          <a:ln w="9525">
            <a:noFill/>
            <a:miter lim="800000"/>
            <a:headEnd/>
            <a:tailEnd/>
          </a:ln>
        </p:spPr>
      </p:pic>
      <p:pic>
        <p:nvPicPr>
          <p:cNvPr id="4104" name="Picture 8"/>
          <p:cNvPicPr>
            <a:picLocks noChangeAspect="1" noChangeArrowheads="1"/>
          </p:cNvPicPr>
          <p:nvPr/>
        </p:nvPicPr>
        <p:blipFill>
          <a:blip r:embed="rId8" cstate="print"/>
          <a:srcRect/>
          <a:stretch>
            <a:fillRect/>
          </a:stretch>
        </p:blipFill>
        <p:spPr bwMode="auto">
          <a:xfrm>
            <a:off x="3421825" y="2877891"/>
            <a:ext cx="1248139" cy="61585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48281" y="1021493"/>
            <a:ext cx="11055180" cy="5659288"/>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90488"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FF0000"/>
                </a:solidFill>
                <a:effectLst/>
                <a:latin typeface="Trebuchet MS" pitchFamily="34" charset="0"/>
                <a:ea typeface="Calibri" pitchFamily="34" charset="0"/>
                <a:cs typeface="Times New Roman" pitchFamily="18" charset="0"/>
              </a:rPr>
              <a:t>UNE INFORMATION</a:t>
            </a:r>
            <a:r>
              <a:rPr kumimoji="0" lang="fr-FR" sz="2400" b="1" i="0" u="none" strike="noStrike" cap="none" normalizeH="0" dirty="0" smtClean="0">
                <a:ln>
                  <a:noFill/>
                </a:ln>
                <a:solidFill>
                  <a:srgbClr val="FF0000"/>
                </a:solidFill>
                <a:effectLst/>
                <a:latin typeface="Trebuchet MS" pitchFamily="34" charset="0"/>
                <a:ea typeface="Calibri" pitchFamily="34" charset="0"/>
                <a:cs typeface="Times New Roman" pitchFamily="18" charset="0"/>
              </a:rPr>
              <a:t> </a:t>
            </a:r>
            <a:r>
              <a:rPr kumimoji="0" lang="fr-FR" sz="2400" b="1" i="0" u="none" strike="noStrike" cap="none" normalizeH="0" dirty="0" smtClean="0">
                <a:ln>
                  <a:noFill/>
                </a:ln>
                <a:solidFill>
                  <a:srgbClr val="002060"/>
                </a:solidFill>
                <a:effectLst/>
                <a:latin typeface="Trebuchet MS" pitchFamily="34" charset="0"/>
                <a:ea typeface="Calibri" pitchFamily="34" charset="0"/>
                <a:cs typeface="Times New Roman" pitchFamily="18" charset="0"/>
              </a:rPr>
              <a:t>EST DÉFINIE COMME </a:t>
            </a:r>
            <a:r>
              <a:rPr kumimoji="0" lang="fr-FR" sz="24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UN FAIT COLLECT</a:t>
            </a:r>
            <a:r>
              <a:rPr lang="fr-FR" sz="2400" b="1" dirty="0" smtClean="0">
                <a:solidFill>
                  <a:srgbClr val="002060"/>
                </a:solidFill>
                <a:latin typeface="Trebuchet MS" pitchFamily="34" charset="0"/>
                <a:ea typeface="Calibri" pitchFamily="34" charset="0"/>
                <a:cs typeface="Times New Roman" pitchFamily="18" charset="0"/>
              </a:rPr>
              <a:t>É</a:t>
            </a:r>
            <a:r>
              <a:rPr kumimoji="0" lang="fr-FR" sz="24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 AUPRÈS DE SOURCES FIABLES, VÉRIFIÉES ET RECOUPÉES</a:t>
            </a:r>
            <a:r>
              <a:rPr kumimoji="0" lang="fr-FR" sz="2400" b="1" i="0" u="none" strike="noStrike" cap="none" normalizeH="0" dirty="0" smtClean="0">
                <a:ln>
                  <a:noFill/>
                </a:ln>
                <a:solidFill>
                  <a:srgbClr val="002060"/>
                </a:solidFill>
                <a:effectLst/>
                <a:latin typeface="Trebuchet MS" pitchFamily="34" charset="0"/>
                <a:ea typeface="Calibri" pitchFamily="34" charset="0"/>
                <a:cs typeface="Times New Roman" pitchFamily="18" charset="0"/>
              </a:rPr>
              <a:t> </a:t>
            </a:r>
            <a:r>
              <a:rPr lang="fr-FR" sz="2400" b="1" dirty="0" smtClean="0">
                <a:solidFill>
                  <a:srgbClr val="002060"/>
                </a:solidFill>
                <a:latin typeface="Trebuchet MS" pitchFamily="34" charset="0"/>
                <a:cs typeface="Times New Roman" pitchFamily="18" charset="0"/>
              </a:rPr>
              <a:t>(DONC AVEC DES PREUVES..)</a:t>
            </a:r>
            <a:endParaRPr kumimoji="0" lang="fr-FR" sz="2400" b="0" i="0" u="none" strike="noStrike" cap="none" normalizeH="0" baseline="0" dirty="0" smtClean="0">
              <a:ln>
                <a:noFill/>
              </a:ln>
              <a:solidFill>
                <a:srgbClr val="002060"/>
              </a:solidFill>
              <a:effectLst/>
              <a:latin typeface="Trebuchet MS" pitchFamily="34" charset="0"/>
              <a:cs typeface="Arial" pitchFamily="34" charset="0"/>
            </a:endParaRPr>
          </a:p>
          <a:p>
            <a:pPr marL="0" marR="0" lvl="0" indent="90488"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endParaRPr>
          </a:p>
          <a:p>
            <a:pPr marL="0" marR="0" lvl="0" indent="90488" algn="ctr"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ET</a:t>
            </a:r>
            <a:r>
              <a:rPr kumimoji="0" lang="fr-FR" sz="2400" b="1" i="0" u="none" strike="noStrike" cap="none" normalizeH="0" dirty="0" smtClean="0">
                <a:ln>
                  <a:noFill/>
                </a:ln>
                <a:solidFill>
                  <a:srgbClr val="002060"/>
                </a:solidFill>
                <a:effectLst/>
                <a:latin typeface="Trebuchet MS" pitchFamily="34" charset="0"/>
                <a:ea typeface="Calibri" pitchFamily="34" charset="0"/>
                <a:cs typeface="Times New Roman" pitchFamily="18" charset="0"/>
              </a:rPr>
              <a:t> </a:t>
            </a:r>
            <a:r>
              <a:rPr kumimoji="0" lang="fr-FR" sz="24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rPr>
              <a:t>QUI DEVIENT UN SUJET TRAITÉ PAR UNE RÉDACTION, CAR REVÊT UN INTÉRÊT PUBLIC (= CHOIX)</a:t>
            </a:r>
          </a:p>
          <a:p>
            <a:pPr marL="0" marR="0" lvl="0" indent="90488"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smtClean="0">
              <a:ln>
                <a:noFill/>
              </a:ln>
              <a:solidFill>
                <a:srgbClr val="002060"/>
              </a:solidFill>
              <a:effectLst/>
              <a:latin typeface="Trebuchet MS" pitchFamily="34" charset="0"/>
              <a:ea typeface="Calibri" pitchFamily="34" charset="0"/>
              <a:cs typeface="Times New Roman" pitchFamily="18" charset="0"/>
            </a:endParaRPr>
          </a:p>
          <a:p>
            <a:pPr lvl="0" indent="90488" eaLnBrk="0" fontAlgn="base" hangingPunct="0">
              <a:spcBef>
                <a:spcPct val="0"/>
              </a:spcBef>
              <a:spcAft>
                <a:spcPct val="0"/>
              </a:spcAft>
            </a:pPr>
            <a:r>
              <a:rPr lang="fr-FR" sz="2400" b="1" dirty="0" smtClean="0">
                <a:solidFill>
                  <a:srgbClr val="FF0000"/>
                </a:solidFill>
                <a:latin typeface="Trebuchet MS" pitchFamily="34" charset="0"/>
                <a:cs typeface="Times New Roman" pitchFamily="18" charset="0"/>
              </a:rPr>
              <a:t>DÉSINFORMATION </a:t>
            </a:r>
            <a:r>
              <a:rPr lang="fr-FR" sz="2400" b="1" dirty="0" smtClean="0">
                <a:solidFill>
                  <a:srgbClr val="002060"/>
                </a:solidFill>
                <a:latin typeface="Trebuchet MS" pitchFamily="34" charset="0"/>
                <a:cs typeface="Times New Roman" pitchFamily="18" charset="0"/>
              </a:rPr>
              <a:t>EST UNE</a:t>
            </a:r>
            <a:r>
              <a:rPr lang="en-US" sz="2400" dirty="0" smtClean="0">
                <a:solidFill>
                  <a:srgbClr val="002060"/>
                </a:solidFill>
                <a:latin typeface="Trebuchet MS" pitchFamily="34" charset="0"/>
              </a:rPr>
              <a:t> </a:t>
            </a:r>
            <a:r>
              <a:rPr lang="fr-FR" sz="2400" b="1" dirty="0" smtClean="0">
                <a:solidFill>
                  <a:srgbClr val="002060"/>
                </a:solidFill>
                <a:latin typeface="Trebuchet MS" pitchFamily="34" charset="0"/>
              </a:rPr>
              <a:t>INFO FAUSSE OU TROMPEUSE PRODUITE DÉLIBÉRÉMENT</a:t>
            </a:r>
          </a:p>
          <a:p>
            <a:pPr indent="90488" eaLnBrk="0" fontAlgn="base" hangingPunct="0">
              <a:spcBef>
                <a:spcPct val="0"/>
              </a:spcBef>
              <a:spcAft>
                <a:spcPct val="0"/>
              </a:spcAft>
            </a:pPr>
            <a:endParaRPr lang="fr-FR" sz="2400" b="1" dirty="0" smtClean="0">
              <a:solidFill>
                <a:srgbClr val="FFC000"/>
              </a:solidFill>
              <a:latin typeface="Trebuchet MS" pitchFamily="34" charset="0"/>
            </a:endParaRPr>
          </a:p>
          <a:p>
            <a:pPr indent="90488" eaLnBrk="0" fontAlgn="base" hangingPunct="0">
              <a:spcBef>
                <a:spcPct val="0"/>
              </a:spcBef>
              <a:spcAft>
                <a:spcPct val="0"/>
              </a:spcAft>
            </a:pPr>
            <a:r>
              <a:rPr lang="fr-FR" sz="2400" b="1" dirty="0" smtClean="0">
                <a:solidFill>
                  <a:srgbClr val="FF0000"/>
                </a:solidFill>
                <a:latin typeface="Trebuchet MS" pitchFamily="34" charset="0"/>
              </a:rPr>
              <a:t>MANIPULATION DE L’INFO</a:t>
            </a:r>
            <a:r>
              <a:rPr lang="fr-FR" sz="2400" dirty="0" smtClean="0">
                <a:latin typeface="Trebuchet MS" pitchFamily="34" charset="0"/>
              </a:rPr>
              <a:t> : </a:t>
            </a:r>
            <a:r>
              <a:rPr lang="fr-FR" sz="2400" b="1" dirty="0" smtClean="0">
                <a:solidFill>
                  <a:srgbClr val="002060"/>
                </a:solidFill>
                <a:latin typeface="Trebuchet MS" pitchFamily="34" charset="0"/>
              </a:rPr>
              <a:t>DIFFUSION INTENTIONNELLE ET MASSIVE DE FAUSSES NOUVELLES OU BIAISÉES À DES FINS POLITIQUES,ECONOMIQUES.. HOSTILES</a:t>
            </a:r>
            <a:r>
              <a:rPr lang="fr-FR" sz="2400" b="1" dirty="0" smtClean="0">
                <a:solidFill>
                  <a:srgbClr val="002060"/>
                </a:solidFill>
              </a:rPr>
              <a:t>.</a:t>
            </a:r>
          </a:p>
          <a:p>
            <a:pPr lvl="0" indent="90488" eaLnBrk="0" fontAlgn="base" hangingPunct="0">
              <a:spcBef>
                <a:spcPct val="0"/>
              </a:spcBef>
              <a:spcAft>
                <a:spcPct val="0"/>
              </a:spcAft>
            </a:pPr>
            <a:r>
              <a:rPr lang="fr-FR" sz="2400" b="1" dirty="0" smtClean="0">
                <a:solidFill>
                  <a:srgbClr val="002060"/>
                </a:solidFill>
              </a:rPr>
              <a:t> </a:t>
            </a:r>
            <a:endParaRPr lang="fr-FR" sz="2400" b="1" dirty="0" smtClean="0">
              <a:solidFill>
                <a:srgbClr val="002060"/>
              </a:solidFill>
              <a:latin typeface="Trebuchet MS" pitchFamily="34" charset="0"/>
              <a:cs typeface="Times New Roman" pitchFamily="18" charset="0"/>
            </a:endParaRPr>
          </a:p>
          <a:p>
            <a:pPr marL="0" marR="0" lvl="0" indent="90488" defTabSz="914400" rtl="0" eaLnBrk="0" fontAlgn="base" latinLnBrk="0" hangingPunct="0">
              <a:lnSpc>
                <a:spcPct val="100000"/>
              </a:lnSpc>
              <a:spcBef>
                <a:spcPct val="0"/>
              </a:spcBef>
              <a:spcAft>
                <a:spcPct val="0"/>
              </a:spcAft>
              <a:buClrTx/>
              <a:buSzTx/>
              <a:buFontTx/>
              <a:buNone/>
              <a:tabLst/>
            </a:pPr>
            <a:endParaRPr lang="fr-FR" sz="2400" b="1" dirty="0" smtClean="0">
              <a:solidFill>
                <a:srgbClr val="002060"/>
              </a:solidFill>
              <a:latin typeface="Trebuchet MS" pitchFamily="34" charset="0"/>
              <a:cs typeface="Times New Roman" pitchFamily="18" charset="0"/>
            </a:endParaRPr>
          </a:p>
          <a:p>
            <a:pPr marL="0" marR="0" lvl="0" indent="90488"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smtClean="0">
              <a:ln>
                <a:noFill/>
              </a:ln>
              <a:solidFill>
                <a:srgbClr val="FFC000"/>
              </a:solidFill>
              <a:effectLst/>
              <a:latin typeface="Trebuchet MS" pitchFamily="34" charset="0"/>
              <a:cs typeface="Arial" pitchFamily="34" charset="0"/>
            </a:endParaRPr>
          </a:p>
        </p:txBody>
      </p:sp>
      <p:sp>
        <p:nvSpPr>
          <p:cNvPr id="4" name="Rectangle 3"/>
          <p:cNvSpPr/>
          <p:nvPr/>
        </p:nvSpPr>
        <p:spPr>
          <a:xfrm>
            <a:off x="7357627" y="6226432"/>
            <a:ext cx="2379177" cy="215444"/>
          </a:xfrm>
          <a:prstGeom prst="rect">
            <a:avLst/>
          </a:prstGeom>
        </p:spPr>
        <p:txBody>
          <a:bodyPr wrap="none">
            <a:spAutoFit/>
          </a:bodyPr>
          <a:lstStyle/>
          <a:p>
            <a:r>
              <a:rPr lang="fr-FR" sz="800" dirty="0" smtClean="0">
                <a:hlinkClick r:id="rId2"/>
              </a:rPr>
              <a:t>https://www.youtube.com/watch?v=mWhQnRLq-4s</a:t>
            </a:r>
            <a:endParaRPr lang="fr-FR" sz="800" dirty="0"/>
          </a:p>
        </p:txBody>
      </p:sp>
      <p:pic>
        <p:nvPicPr>
          <p:cNvPr id="1026" name="Picture 2">
            <a:hlinkClick r:id="rId2"/>
          </p:cNvPr>
          <p:cNvPicPr>
            <a:picLocks noChangeAspect="1" noChangeArrowheads="1"/>
          </p:cNvPicPr>
          <p:nvPr/>
        </p:nvPicPr>
        <p:blipFill>
          <a:blip r:embed="rId3" cstate="print"/>
          <a:srcRect/>
          <a:stretch>
            <a:fillRect/>
          </a:stretch>
        </p:blipFill>
        <p:spPr bwMode="auto">
          <a:xfrm>
            <a:off x="7324038" y="5591260"/>
            <a:ext cx="970268" cy="596568"/>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10883390" y="1227439"/>
            <a:ext cx="1143851" cy="1054442"/>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7565" y="1512916"/>
            <a:ext cx="9609062" cy="4031873"/>
          </a:xfrm>
          <a:prstGeom prst="rect">
            <a:avLst/>
          </a:prstGeom>
        </p:spPr>
        <p:txBody>
          <a:bodyPr wrap="square">
            <a:spAutoFit/>
          </a:bodyPr>
          <a:lstStyle/>
          <a:p>
            <a:r>
              <a:rPr lang="fr-FR" sz="3200" b="1" dirty="0" smtClean="0">
                <a:solidFill>
                  <a:srgbClr val="002060"/>
                </a:solidFill>
              </a:rPr>
              <a:t>Selon M. </a:t>
            </a:r>
            <a:r>
              <a:rPr lang="fr-FR" sz="3200" b="1" dirty="0" smtClean="0">
                <a:solidFill>
                  <a:srgbClr val="002060"/>
                </a:solidFill>
                <a:hlinkClick r:id="rId2"/>
              </a:rPr>
              <a:t>Reichstadt</a:t>
            </a:r>
            <a:r>
              <a:rPr lang="fr-FR" sz="3200" b="1" dirty="0" smtClean="0">
                <a:solidFill>
                  <a:srgbClr val="002060"/>
                </a:solidFill>
              </a:rPr>
              <a:t>, (</a:t>
            </a:r>
            <a:r>
              <a:rPr lang="fr-FR" sz="3200" b="1" i="1" dirty="0" smtClean="0">
                <a:solidFill>
                  <a:srgbClr val="002060"/>
                </a:solidFill>
              </a:rPr>
              <a:t>Conspiracy </a:t>
            </a:r>
            <a:r>
              <a:rPr lang="fr-FR" sz="3200" b="1" i="1" dirty="0" err="1" smtClean="0">
                <a:solidFill>
                  <a:srgbClr val="002060"/>
                </a:solidFill>
              </a:rPr>
              <a:t>watch</a:t>
            </a:r>
            <a:r>
              <a:rPr lang="fr-FR" sz="3200" b="1" dirty="0" smtClean="0">
                <a:solidFill>
                  <a:srgbClr val="002060"/>
                </a:solidFill>
              </a:rPr>
              <a:t>)"</a:t>
            </a:r>
            <a:r>
              <a:rPr lang="fr-FR" sz="3200" b="1" i="1" dirty="0" smtClean="0">
                <a:solidFill>
                  <a:srgbClr val="002060"/>
                </a:solidFill>
              </a:rPr>
              <a:t>on a aujourd'hui des entrepreneurs de la théorie </a:t>
            </a:r>
            <a:r>
              <a:rPr lang="fr-FR" sz="3200" b="1" i="1" dirty="0" err="1" smtClean="0">
                <a:solidFill>
                  <a:srgbClr val="002060"/>
                </a:solidFill>
              </a:rPr>
              <a:t>conspirationniste</a:t>
            </a:r>
            <a:r>
              <a:rPr lang="fr-FR" sz="3200" b="1" i="1" dirty="0" smtClean="0">
                <a:solidFill>
                  <a:srgbClr val="002060"/>
                </a:solidFill>
              </a:rPr>
              <a:t>, qui réécrivent l'actualité instantanément et en permanence à l'aune de la théorie du complot, dans un </a:t>
            </a:r>
            <a:r>
              <a:rPr lang="fr-FR" sz="3200" b="1" i="1" dirty="0" err="1" smtClean="0">
                <a:solidFill>
                  <a:srgbClr val="002060"/>
                </a:solidFill>
              </a:rPr>
              <a:t>storytelling</a:t>
            </a:r>
            <a:r>
              <a:rPr lang="fr-FR" sz="3200" b="1" i="1" dirty="0" smtClean="0">
                <a:solidFill>
                  <a:srgbClr val="002060"/>
                </a:solidFill>
              </a:rPr>
              <a:t> alternatif</a:t>
            </a:r>
            <a:r>
              <a:rPr lang="fr-FR" sz="3200" b="1" dirty="0" smtClean="0">
                <a:solidFill>
                  <a:srgbClr val="002060"/>
                </a:solidFill>
              </a:rPr>
              <a:t>", et s'enferment "</a:t>
            </a:r>
            <a:r>
              <a:rPr lang="fr-FR" sz="3200" b="1" i="1" dirty="0" smtClean="0">
                <a:solidFill>
                  <a:srgbClr val="002060"/>
                </a:solidFill>
              </a:rPr>
              <a:t>dans une perpétuelle fuite en avant </a:t>
            </a:r>
            <a:r>
              <a:rPr lang="fr-FR" sz="3200" b="1" i="1" dirty="0" err="1" smtClean="0">
                <a:solidFill>
                  <a:srgbClr val="002060"/>
                </a:solidFill>
              </a:rPr>
              <a:t>conspirationniste</a:t>
            </a:r>
            <a:r>
              <a:rPr lang="fr-FR" sz="3200" b="1" dirty="0" smtClean="0">
                <a:solidFill>
                  <a:srgbClr val="002060"/>
                </a:solidFill>
              </a:rPr>
              <a:t>", à l'instar d'Alex Jones, créateur du site américain </a:t>
            </a:r>
            <a:r>
              <a:rPr lang="fr-FR" sz="3200" b="1" dirty="0" err="1" smtClean="0">
                <a:solidFill>
                  <a:srgbClr val="002060"/>
                </a:solidFill>
              </a:rPr>
              <a:t>Infowars</a:t>
            </a:r>
            <a:r>
              <a:rPr lang="fr-FR" sz="3200" b="1" dirty="0" smtClean="0">
                <a:solidFill>
                  <a:srgbClr val="002060"/>
                </a:solidFill>
              </a:rPr>
              <a:t>, ou de Thierry </a:t>
            </a:r>
            <a:r>
              <a:rPr lang="fr-FR" sz="3200" b="1" dirty="0" err="1" smtClean="0">
                <a:solidFill>
                  <a:srgbClr val="002060"/>
                </a:solidFill>
              </a:rPr>
              <a:t>Meyssan</a:t>
            </a:r>
            <a:r>
              <a:rPr lang="fr-FR" sz="3200" b="1" dirty="0" smtClean="0">
                <a:solidFill>
                  <a:srgbClr val="002060"/>
                </a:solidFill>
              </a:rPr>
              <a:t>.</a:t>
            </a:r>
            <a:r>
              <a:rPr lang="fr-FR" sz="3200" dirty="0" smtClean="0"/>
              <a:t> </a:t>
            </a:r>
            <a:endParaRPr lang="fr-FR" sz="3200" dirty="0"/>
          </a:p>
        </p:txBody>
      </p:sp>
      <p:sp>
        <p:nvSpPr>
          <p:cNvPr id="3" name="Rectangle 2"/>
          <p:cNvSpPr/>
          <p:nvPr/>
        </p:nvSpPr>
        <p:spPr>
          <a:xfrm>
            <a:off x="3772930" y="5717230"/>
            <a:ext cx="7504670" cy="523220"/>
          </a:xfrm>
          <a:prstGeom prst="rect">
            <a:avLst/>
          </a:prstGeom>
        </p:spPr>
        <p:txBody>
          <a:bodyPr wrap="square">
            <a:spAutoFit/>
          </a:bodyPr>
          <a:lstStyle/>
          <a:p>
            <a:r>
              <a:rPr lang="fr-FR" sz="1400" dirty="0" smtClean="0"/>
              <a:t>https://www.lexpress.fr/actualites/1/styles/les-situations-de-crise-une-cible-de-choix-pour-les-fake-news_1997757.html</a:t>
            </a:r>
            <a:endParaRPr lang="fr-FR"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48790" y="3344207"/>
            <a:ext cx="9890764" cy="1325563"/>
          </a:xfrm>
        </p:spPr>
        <p:txBody>
          <a:bodyPr>
            <a:normAutofit fontScale="90000"/>
          </a:bodyPr>
          <a:lstStyle/>
          <a:p>
            <a:r>
              <a:rPr lang="fr-FR" sz="8000" b="1" dirty="0" smtClean="0">
                <a:latin typeface="Trebuchet MS" pitchFamily="34" charset="0"/>
              </a:rPr>
              <a:t>LES TECHNIQUES </a:t>
            </a:r>
            <a:br>
              <a:rPr lang="fr-FR" sz="8000" b="1" dirty="0" smtClean="0">
                <a:latin typeface="Trebuchet MS" pitchFamily="34" charset="0"/>
              </a:rPr>
            </a:br>
            <a:r>
              <a:rPr lang="fr-FR" sz="8000" b="1" dirty="0" smtClean="0">
                <a:latin typeface="Trebuchet MS" pitchFamily="34" charset="0"/>
              </a:rPr>
              <a:t>des manipulateurs</a:t>
            </a:r>
            <a:r>
              <a:rPr lang="fr-FR" dirty="0" smtClean="0"/>
              <a:t/>
            </a:r>
            <a:br>
              <a:rPr lang="fr-FR" dirty="0" smtClean="0"/>
            </a:br>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204717" y="0"/>
            <a:ext cx="5981383" cy="3757993"/>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283986" y="1310185"/>
            <a:ext cx="5908015" cy="3626507"/>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297751" y="4094328"/>
            <a:ext cx="5142251" cy="2169387"/>
          </a:xfrm>
          <a:prstGeom prst="rect">
            <a:avLst/>
          </a:prstGeom>
          <a:noFill/>
          <a:ln w="9525">
            <a:noFill/>
            <a:miter lim="800000"/>
            <a:headEnd/>
            <a:tailEnd/>
          </a:ln>
        </p:spPr>
      </p:pic>
      <p:sp>
        <p:nvSpPr>
          <p:cNvPr id="8" name="Rectangle 7"/>
          <p:cNvSpPr/>
          <p:nvPr/>
        </p:nvSpPr>
        <p:spPr>
          <a:xfrm>
            <a:off x="4645527" y="6218914"/>
            <a:ext cx="6432715" cy="461665"/>
          </a:xfrm>
          <a:prstGeom prst="rect">
            <a:avLst/>
          </a:prstGeom>
        </p:spPr>
        <p:txBody>
          <a:bodyPr wrap="square">
            <a:spAutoFit/>
          </a:bodyPr>
          <a:lstStyle/>
          <a:p>
            <a:r>
              <a:rPr lang="fr-FR" sz="1200" dirty="0" smtClean="0"/>
              <a:t>Une eurodéputée FN dénonce le port du voile intégral... Avec une photo truquée/ LEXPRESS.fr , le 24/09/2015</a:t>
            </a:r>
            <a:endParaRPr lang="fr-FR" sz="1200" dirty="0"/>
          </a:p>
        </p:txBody>
      </p:sp>
      <p:sp>
        <p:nvSpPr>
          <p:cNvPr id="6" name="Rectangle 5"/>
          <p:cNvSpPr/>
          <p:nvPr/>
        </p:nvSpPr>
        <p:spPr>
          <a:xfrm>
            <a:off x="6457950" y="320040"/>
            <a:ext cx="5269230" cy="72009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002060"/>
                </a:solidFill>
              </a:rPr>
              <a:t>VRAIES IMAGES, FAUSSE LÉGENDES </a:t>
            </a:r>
          </a:p>
          <a:p>
            <a:pPr algn="ctr"/>
            <a:r>
              <a:rPr lang="fr-FR" b="1" dirty="0" smtClean="0">
                <a:solidFill>
                  <a:srgbClr val="002060"/>
                </a:solidFill>
              </a:rPr>
              <a:t> OU IMAGES MANIPULÉES</a:t>
            </a:r>
            <a:endParaRPr lang="fr-FR" b="1" dirty="0">
              <a:solidFill>
                <a:srgbClr val="00206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83257" y="0"/>
            <a:ext cx="5308743" cy="43399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452271" y="4446991"/>
            <a:ext cx="5569373" cy="1171004"/>
          </a:xfrm>
          <a:prstGeom prst="rect">
            <a:avLst/>
          </a:prstGeom>
          <a:noFill/>
          <a:ln w="9525">
            <a:noFill/>
            <a:miter lim="800000"/>
            <a:headEnd/>
            <a:tailEnd/>
          </a:ln>
        </p:spPr>
      </p:pic>
      <p:sp>
        <p:nvSpPr>
          <p:cNvPr id="6" name="Rectangle 5"/>
          <p:cNvSpPr/>
          <p:nvPr/>
        </p:nvSpPr>
        <p:spPr>
          <a:xfrm>
            <a:off x="6809495" y="5879613"/>
            <a:ext cx="5135893" cy="646331"/>
          </a:xfrm>
          <a:prstGeom prst="rect">
            <a:avLst/>
          </a:prstGeom>
        </p:spPr>
        <p:style>
          <a:lnRef idx="0">
            <a:scrgbClr r="0" g="0" b="0"/>
          </a:lnRef>
          <a:fillRef idx="1001">
            <a:schemeClr val="dk2"/>
          </a:fillRef>
          <a:effectRef idx="0">
            <a:scrgbClr r="0" g="0" b="0"/>
          </a:effectRef>
          <a:fontRef idx="major"/>
        </p:style>
        <p:txBody>
          <a:bodyPr wrap="square">
            <a:spAutoFit/>
          </a:bodyPr>
          <a:lstStyle/>
          <a:p>
            <a:pPr algn="ctr" fontAlgn="base"/>
            <a:r>
              <a:rPr lang="fr-FR" b="1" dirty="0" smtClean="0"/>
              <a:t>Quand Olivier Mazerolle (RTL) se fait avoir par un grossier photomontage</a:t>
            </a:r>
            <a:endParaRPr lang="fr-FR" b="1" dirty="0"/>
          </a:p>
        </p:txBody>
      </p:sp>
      <p:pic>
        <p:nvPicPr>
          <p:cNvPr id="1028" name="Picture 4"/>
          <p:cNvPicPr>
            <a:picLocks noChangeAspect="1" noChangeArrowheads="1"/>
          </p:cNvPicPr>
          <p:nvPr/>
        </p:nvPicPr>
        <p:blipFill>
          <a:blip r:embed="rId4" cstate="print"/>
          <a:srcRect/>
          <a:stretch>
            <a:fillRect/>
          </a:stretch>
        </p:blipFill>
        <p:spPr bwMode="auto">
          <a:xfrm>
            <a:off x="0" y="0"/>
            <a:ext cx="5945505" cy="3816647"/>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rot="21304751">
            <a:off x="1536441" y="3785930"/>
            <a:ext cx="4437625" cy="999027"/>
          </a:xfrm>
          <a:prstGeom prst="rect">
            <a:avLst/>
          </a:prstGeom>
          <a:noFill/>
          <a:ln w="9525">
            <a:noFill/>
            <a:miter lim="800000"/>
            <a:headEnd/>
            <a:tailEnd/>
          </a:ln>
        </p:spPr>
      </p:pic>
      <p:sp>
        <p:nvSpPr>
          <p:cNvPr id="9" name="Rectangle 8"/>
          <p:cNvSpPr/>
          <p:nvPr/>
        </p:nvSpPr>
        <p:spPr>
          <a:xfrm>
            <a:off x="0" y="4960926"/>
            <a:ext cx="6048672" cy="1384995"/>
          </a:xfrm>
          <a:prstGeom prst="rect">
            <a:avLst/>
          </a:prstGeom>
        </p:spPr>
        <p:style>
          <a:lnRef idx="0">
            <a:scrgbClr r="0" g="0" b="0"/>
          </a:lnRef>
          <a:fillRef idx="1001">
            <a:schemeClr val="dk2"/>
          </a:fillRef>
          <a:effectRef idx="0">
            <a:scrgbClr r="0" g="0" b="0"/>
          </a:effectRef>
          <a:fontRef idx="major"/>
        </p:style>
        <p:txBody>
          <a:bodyPr wrap="square">
            <a:spAutoFit/>
          </a:bodyPr>
          <a:lstStyle/>
          <a:p>
            <a:r>
              <a:rPr lang="fr-FR" sz="1200" dirty="0" smtClean="0">
                <a:latin typeface="Trebuchet MS" pitchFamily="34" charset="0"/>
              </a:rPr>
              <a:t>La scène se déroule le 22 septembre 2015, près de la ville de Sid à la frontière serbo-croate. Ce jour-là, pas moins de 9 000 migrants étaient entrés sur le territoire croate, un nombre record pour la Croatie. Du côté serbe, dans la ville de Sid, les autorités se sont retrouvées dans l’incapacité de canaliser les migrants. Faute de solution d’accueil, des dizaines de migrants, souvent Syriens, s’étaient alors installés provisoirement dans un cimetière, à proximité de la frontière, en attendant de pouvoir la traverser.</a:t>
            </a:r>
            <a:endParaRPr lang="fr-FR" sz="1200" dirty="0">
              <a:latin typeface="Trebuchet MS" pitchFamily="34" charset="0"/>
            </a:endParaRPr>
          </a:p>
        </p:txBody>
      </p:sp>
      <p:sp>
        <p:nvSpPr>
          <p:cNvPr id="10" name="Rectangle 9"/>
          <p:cNvSpPr/>
          <p:nvPr/>
        </p:nvSpPr>
        <p:spPr>
          <a:xfrm>
            <a:off x="253474" y="6342726"/>
            <a:ext cx="6192011" cy="261610"/>
          </a:xfrm>
          <a:prstGeom prst="rect">
            <a:avLst/>
          </a:prstGeom>
        </p:spPr>
        <p:txBody>
          <a:bodyPr wrap="square">
            <a:spAutoFit/>
          </a:bodyPr>
          <a:lstStyle/>
          <a:p>
            <a:pPr algn="ctr"/>
            <a:r>
              <a:rPr lang="fr-FR" sz="1100" b="1" dirty="0" smtClean="0">
                <a:solidFill>
                  <a:srgbClr val="002060"/>
                </a:solidFill>
              </a:rPr>
              <a:t>http://observers.france24.com/fr/20160926-non-migrants-pas-pique-nique-cimetiere-calais-intox</a:t>
            </a:r>
            <a:endParaRPr lang="fr-FR" sz="1100" b="1" dirty="0">
              <a:solidFill>
                <a:srgbClr val="00206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6712" y="5865510"/>
            <a:ext cx="6763265" cy="646331"/>
          </a:xfrm>
          <a:prstGeom prst="rect">
            <a:avLst/>
          </a:prstGeom>
        </p:spPr>
        <p:txBody>
          <a:bodyPr wrap="square">
            <a:spAutoFit/>
          </a:bodyPr>
          <a:lstStyle/>
          <a:p>
            <a:r>
              <a:rPr lang="fr-FR" dirty="0" err="1" smtClean="0"/>
              <a:t>Fact</a:t>
            </a:r>
            <a:r>
              <a:rPr lang="fr-FR" dirty="0" smtClean="0"/>
              <a:t> </a:t>
            </a:r>
            <a:r>
              <a:rPr lang="fr-FR" dirty="0" err="1" smtClean="0"/>
              <a:t>checking</a:t>
            </a:r>
            <a:r>
              <a:rPr lang="fr-FR" dirty="0" smtClean="0"/>
              <a:t> : http://www.hoaxbuster.com/hoaxliste/education-sexuelle-l-ecole</a:t>
            </a: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3016465" y="205946"/>
            <a:ext cx="4595297" cy="5593492"/>
          </a:xfrm>
          <a:prstGeom prst="rect">
            <a:avLst/>
          </a:prstGeom>
          <a:noFill/>
          <a:ln w="9525">
            <a:noFill/>
            <a:miter lim="800000"/>
            <a:headEnd/>
            <a:tailEnd/>
          </a:ln>
        </p:spPr>
      </p:pic>
      <p:sp>
        <p:nvSpPr>
          <p:cNvPr id="1027" name="Rectangle 3"/>
          <p:cNvSpPr>
            <a:spLocks noChangeArrowheads="1"/>
          </p:cNvSpPr>
          <p:nvPr/>
        </p:nvSpPr>
        <p:spPr bwMode="auto">
          <a:xfrm>
            <a:off x="7867134" y="1015588"/>
            <a:ext cx="3929449" cy="4031873"/>
          </a:xfrm>
          <a:prstGeom prst="rect">
            <a:avLst/>
          </a:prstGeom>
          <a:solidFill>
            <a:srgbClr val="FFC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ABB8C2"/>
                </a:solidFill>
                <a:effectLst/>
                <a:latin typeface="Segoe UI" pitchFamily="34" charset="0"/>
                <a:cs typeface="Segoe UI" pitchFamily="34" charset="0"/>
                <a:hlinkClick r:id="rId3"/>
              </a:rPr>
              <a:t>  </a:t>
            </a:r>
            <a:r>
              <a:rPr kumimoji="0" lang="fr-FR" sz="4300" b="0" i="0" u="none" strike="noStrike" cap="none" normalizeH="0" baseline="0" dirty="0" smtClean="0">
                <a:ln>
                  <a:noFill/>
                </a:ln>
                <a:solidFill>
                  <a:srgbClr val="ABB8C2"/>
                </a:solidFill>
                <a:effectLst/>
                <a:latin typeface="Segoe UI" pitchFamily="34" charset="0"/>
                <a:cs typeface="Segoe UI" pitchFamily="34" charset="0"/>
              </a:rPr>
              <a:t> </a:t>
            </a:r>
            <a:r>
              <a:rPr kumimoji="0" lang="fr-FR" sz="1000" b="0" i="0" u="none" strike="noStrike" cap="none" normalizeH="0" baseline="0" dirty="0" smtClean="0">
                <a:ln>
                  <a:noFill/>
                </a:ln>
                <a:solidFill>
                  <a:srgbClr val="ABB8C2"/>
                </a:solidFill>
                <a:effectLst/>
                <a:latin typeface="Segoe UI" pitchFamily="34" charset="0"/>
                <a:cs typeface="Segoe UI" pitchFamily="34" charset="0"/>
              </a:rPr>
              <a:t>               </a:t>
            </a:r>
            <a:r>
              <a:rPr kumimoji="0" lang="fr-FR" sz="1000" b="1" i="0" u="none" strike="noStrike" cap="none" normalizeH="0" baseline="0" dirty="0" smtClean="0">
                <a:ln>
                  <a:noFill/>
                </a:ln>
                <a:solidFill>
                  <a:srgbClr val="002060"/>
                </a:solidFill>
                <a:effectLst/>
                <a:latin typeface="Segoe UI" pitchFamily="34" charset="0"/>
                <a:cs typeface="Segoe UI" pitchFamily="34" charset="0"/>
              </a:rPr>
              <a:t> </a:t>
            </a:r>
            <a:r>
              <a:rPr kumimoji="0" lang="fr-FR" sz="1200" b="1" i="0" u="none" strike="noStrike" cap="none" normalizeH="0" baseline="0" dirty="0" smtClean="0">
                <a:ln>
                  <a:noFill/>
                </a:ln>
                <a:solidFill>
                  <a:srgbClr val="002060"/>
                </a:solidFill>
                <a:effectLst/>
                <a:latin typeface="Segoe UI" pitchFamily="34" charset="0"/>
                <a:cs typeface="Segoe UI" pitchFamily="34" charset="0"/>
              </a:rPr>
              <a:t>21 sept 2018</a:t>
            </a:r>
            <a:r>
              <a:rPr kumimoji="0" lang="fr-FR" sz="1000" b="0" i="0" u="none" strike="noStrike" cap="none" normalizeH="0" baseline="0" dirty="0" smtClean="0">
                <a:ln>
                  <a:noFill/>
                </a:ln>
                <a:solidFill>
                  <a:srgbClr val="ABB8C2"/>
                </a:solidFill>
                <a:effectLst/>
                <a:latin typeface="Segoe UI" pitchFamily="34" charset="0"/>
                <a:cs typeface="Segoe UI"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ABB8C2"/>
                </a:solidFill>
                <a:effectLst/>
                <a:latin typeface="Segoe UI" pitchFamily="34" charset="0"/>
                <a:cs typeface="Segoe UI" pitchFamily="34" charset="0"/>
              </a:rPr>
              <a:t>  </a:t>
            </a:r>
            <a:r>
              <a:rPr kumimoji="0" lang="fr-FR" sz="1300" b="1" i="0" u="none" strike="noStrike" cap="none" normalizeH="0" baseline="0" dirty="0" err="1" smtClean="0">
                <a:ln>
                  <a:noFill/>
                </a:ln>
                <a:solidFill>
                  <a:srgbClr val="14171A"/>
                </a:solidFill>
                <a:effectLst/>
                <a:latin typeface="Segoe UI" pitchFamily="34" charset="0"/>
                <a:cs typeface="Segoe UI" pitchFamily="34" charset="0"/>
              </a:rPr>
              <a:t>Ni</a:t>
            </a:r>
            <a:r>
              <a:rPr kumimoji="0" lang="fr-FR" sz="1300" b="1" i="0" u="none" strike="noStrike" cap="none" normalizeH="0" baseline="0" dirty="0" err="1" smtClean="0">
                <a:ln>
                  <a:noFill/>
                </a:ln>
                <a:solidFill>
                  <a:srgbClr val="14171A"/>
                </a:solidFill>
                <a:effectLst/>
                <a:latin typeface="Segoe UI" pitchFamily="34" charset="0"/>
                <a:cs typeface="Segoe UI" pitchFamily="34" charset="0"/>
                <a:hlinkClick r:id="rId3"/>
              </a:rPr>
              <a:t>ne</a:t>
            </a:r>
            <a:r>
              <a:rPr kumimoji="0" lang="fr-FR" sz="1300" b="1" i="0" u="none" strike="noStrike" cap="none" normalizeH="0" baseline="0" dirty="0" smtClean="0">
                <a:ln>
                  <a:noFill/>
                </a:ln>
                <a:solidFill>
                  <a:srgbClr val="14171A"/>
                </a:solidFill>
                <a:effectLst/>
                <a:latin typeface="Segoe UI" pitchFamily="34" charset="0"/>
                <a:cs typeface="Segoe UI" pitchFamily="34" charset="0"/>
                <a:hlinkClick r:id="rId3"/>
              </a:rPr>
              <a:t> Juan </a:t>
            </a:r>
            <a:r>
              <a:rPr kumimoji="0" lang="fr-FR" sz="1300" b="1" i="0" u="none" strike="noStrike" cap="none" normalizeH="0" baseline="0" dirty="0" err="1" smtClean="0">
                <a:ln>
                  <a:noFill/>
                </a:ln>
                <a:solidFill>
                  <a:srgbClr val="14171A"/>
                </a:solidFill>
                <a:effectLst/>
                <a:latin typeface="Segoe UI" pitchFamily="34" charset="0"/>
                <a:cs typeface="Segoe UI" pitchFamily="34" charset="0"/>
                <a:hlinkClick r:id="rId3"/>
              </a:rPr>
              <a:t>Juan</a:t>
            </a:r>
            <a:r>
              <a:rPr kumimoji="0" lang="ar-SA" sz="1300" b="1" i="0" u="none" strike="noStrike" cap="none" normalizeH="0" baseline="0" dirty="0" err="1" smtClean="0">
                <a:ln>
                  <a:noFill/>
                </a:ln>
                <a:solidFill>
                  <a:srgbClr val="14171A"/>
                </a:solidFill>
                <a:effectLst/>
                <a:latin typeface="Segoe UI" pitchFamily="34" charset="0"/>
                <a:cs typeface="Segoe UI" pitchFamily="34" charset="0"/>
                <a:hlinkClick r:id="rId3"/>
              </a:rPr>
              <a:t>‏</a:t>
            </a:r>
            <a:r>
              <a:rPr kumimoji="0" lang="fr-FR" sz="1300" b="1" i="0" u="none" strike="noStrike" cap="none" normalizeH="0" baseline="0" dirty="0" smtClean="0">
                <a:ln>
                  <a:noFill/>
                </a:ln>
                <a:solidFill>
                  <a:srgbClr val="14171A"/>
                </a:solidFill>
                <a:effectLst/>
                <a:latin typeface="Segoe UI" pitchFamily="34" charset="0"/>
                <a:cs typeface="Segoe UI" pitchFamily="34" charset="0"/>
                <a:hlinkClick r:id="rId3"/>
              </a:rPr>
              <a:t> </a:t>
            </a:r>
            <a:r>
              <a:rPr kumimoji="0" lang="fr-FR" sz="1000" b="0" i="0" u="none" strike="noStrike" cap="none" normalizeH="0" baseline="0" dirty="0" smtClean="0">
                <a:ln>
                  <a:noFill/>
                </a:ln>
                <a:solidFill>
                  <a:srgbClr val="657786"/>
                </a:solidFill>
                <a:effectLst/>
                <a:latin typeface="Segoe UI" pitchFamily="34" charset="0"/>
                <a:cs typeface="Segoe UI" pitchFamily="34" charset="0"/>
                <a:hlinkClick r:id="rId3"/>
              </a:rPr>
              <a:t>@</a:t>
            </a:r>
            <a:r>
              <a:rPr kumimoji="0" lang="fr-FR" sz="1000" b="0" i="0" u="none" strike="noStrike" cap="none" normalizeH="0" baseline="0" dirty="0" err="1" smtClean="0">
                <a:ln>
                  <a:noFill/>
                </a:ln>
                <a:solidFill>
                  <a:srgbClr val="657786"/>
                </a:solidFill>
                <a:effectLst/>
                <a:latin typeface="Segoe UI" pitchFamily="34" charset="0"/>
                <a:cs typeface="Segoe UI" pitchFamily="34" charset="0"/>
                <a:hlinkClick r:id="rId3"/>
              </a:rPr>
              <a:t>vnctmrn</a:t>
            </a:r>
            <a:endParaRPr kumimoji="0" lang="fr-FR" sz="1000" b="0" i="0" u="none" strike="noStrike" cap="none" normalizeH="0" baseline="0" dirty="0" smtClean="0">
              <a:ln>
                <a:noFill/>
              </a:ln>
              <a:solidFill>
                <a:srgbClr val="14171A"/>
              </a:solidFill>
              <a:effectLst/>
              <a:latin typeface="Segoe UI" pitchFamily="34" charset="0"/>
              <a:cs typeface="Segoe U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14171A"/>
                </a:solidFill>
                <a:effectLst/>
                <a:latin typeface="Segoe UI" pitchFamily="34" charset="0"/>
                <a:cs typeface="Segoe UI" pitchFamily="34" charset="0"/>
              </a:rPr>
              <a:t>CECI EST UNE PHOTO PRISE LE 12 SEPTEMBRE 2018 LORS D'UN COURS D'ÉDUCATION SEXUELLE DANS UNE ÉCOLE PRIMAIRE DE LA RÉGION PARISIENNE. </a:t>
            </a:r>
            <a:r>
              <a:rPr kumimoji="0" lang="fr-FR" sz="2000" b="0" i="0" u="none" strike="noStrike" cap="none" normalizeH="0" baseline="0" dirty="0" smtClean="0">
                <a:ln>
                  <a:noFill/>
                </a:ln>
                <a:solidFill>
                  <a:srgbClr val="ABB8C2"/>
                </a:solidFill>
                <a:effectLst/>
                <a:latin typeface="Segoe UI" pitchFamily="34" charset="0"/>
                <a:cs typeface="Segoe UI" pitchFamily="34" charset="0"/>
                <a:hlinkClick r:id="rId4"/>
              </a:rPr>
              <a:t>@</a:t>
            </a:r>
            <a:r>
              <a:rPr kumimoji="0" lang="fr-FR" sz="2000" b="0" i="0" u="none" strike="noStrike" cap="none" normalizeH="0" baseline="0" dirty="0" err="1" smtClean="0">
                <a:ln>
                  <a:noFill/>
                </a:ln>
                <a:solidFill>
                  <a:srgbClr val="ABB8C2"/>
                </a:solidFill>
                <a:effectLst/>
                <a:latin typeface="Segoe UI" pitchFamily="34" charset="0"/>
                <a:cs typeface="Segoe UI" pitchFamily="34" charset="0"/>
                <a:hlinkClick r:id="rId4"/>
              </a:rPr>
              <a:t>EducationFrance</a:t>
            </a:r>
            <a:r>
              <a:rPr kumimoji="0" lang="fr-FR" sz="2000" b="0" i="0" u="none" strike="noStrike" cap="none" normalizeH="0" baseline="0" dirty="0" smtClean="0">
                <a:ln>
                  <a:noFill/>
                </a:ln>
                <a:solidFill>
                  <a:srgbClr val="14171A"/>
                </a:solidFill>
                <a:effectLst/>
                <a:latin typeface="Segoe UI" pitchFamily="34" charset="0"/>
                <a:cs typeface="Segoe UI" pitchFamily="34" charset="0"/>
              </a:rPr>
              <a:t> FOURNIT CES TENUES AUX PROFESSEURS ET AUX ENFANTS C'EST SCANDALEUX </a:t>
            </a:r>
            <a:r>
              <a:rPr kumimoji="0" lang="fr-FR" sz="2000" b="0" i="0" u="none" strike="noStrike" cap="none" normalizeH="0" baseline="0" dirty="0" smtClean="0">
                <a:ln>
                  <a:noFill/>
                </a:ln>
                <a:solidFill>
                  <a:srgbClr val="ABB8C2"/>
                </a:solidFill>
                <a:effectLst/>
                <a:latin typeface="Segoe UI" pitchFamily="34" charset="0"/>
                <a:cs typeface="Segoe UI" pitchFamily="34" charset="0"/>
                <a:hlinkClick r:id="rId5"/>
              </a:rPr>
              <a:t>@</a:t>
            </a:r>
            <a:r>
              <a:rPr kumimoji="0" lang="fr-FR" sz="2000" b="0" i="0" u="none" strike="noStrike" cap="none" normalizeH="0" baseline="0" dirty="0" err="1" smtClean="0">
                <a:ln>
                  <a:noFill/>
                </a:ln>
                <a:solidFill>
                  <a:srgbClr val="ABB8C2"/>
                </a:solidFill>
                <a:effectLst/>
                <a:latin typeface="Segoe UI" pitchFamily="34" charset="0"/>
                <a:cs typeface="Segoe UI" pitchFamily="34" charset="0"/>
                <a:hlinkClick r:id="rId5"/>
              </a:rPr>
              <a:t>AgnesCerighelli</a:t>
            </a:r>
            <a:r>
              <a:rPr kumimoji="0" lang="fr-FR" sz="2000" b="0" i="0" u="none" strike="noStrike" cap="none" normalizeH="0" baseline="0" dirty="0" smtClean="0">
                <a:ln>
                  <a:noFill/>
                </a:ln>
                <a:solidFill>
                  <a:srgbClr val="14171A"/>
                </a:solidFill>
                <a:effectLst/>
                <a:latin typeface="Segoe UI" pitchFamily="34" charset="0"/>
                <a:cs typeface="Segoe UI" pitchFamily="34" charset="0"/>
              </a:rPr>
              <a:t> </a:t>
            </a:r>
            <a:r>
              <a:rPr kumimoji="0" lang="fr-FR" sz="2000" b="0" i="0" u="none" strike="noStrike" cap="none" normalizeH="0" baseline="0" dirty="0" smtClean="0">
                <a:ln>
                  <a:noFill/>
                </a:ln>
                <a:solidFill>
                  <a:srgbClr val="ABB8C2"/>
                </a:solidFill>
                <a:effectLst/>
                <a:latin typeface="Segoe UI" pitchFamily="34" charset="0"/>
                <a:cs typeface="Segoe UI" pitchFamily="34" charset="0"/>
                <a:hlinkClick r:id="rId6"/>
              </a:rPr>
              <a:t>@</a:t>
            </a:r>
            <a:r>
              <a:rPr kumimoji="0" lang="fr-FR" sz="2000" b="0" i="0" u="none" strike="noStrike" cap="none" normalizeH="0" baseline="0" dirty="0" err="1" smtClean="0">
                <a:ln>
                  <a:noFill/>
                </a:ln>
                <a:solidFill>
                  <a:srgbClr val="ABB8C2"/>
                </a:solidFill>
                <a:effectLst/>
                <a:latin typeface="Segoe UI" pitchFamily="34" charset="0"/>
                <a:cs typeface="Segoe UI" pitchFamily="34" charset="0"/>
                <a:hlinkClick r:id="rId6"/>
              </a:rPr>
              <a:t>MarleneSchiappa</a:t>
            </a:r>
            <a:endParaRPr kumimoji="0" lang="fr-FR" sz="1000" b="0" i="0" u="none" strike="noStrike" cap="none" normalizeH="0" baseline="0" dirty="0" smtClean="0">
              <a:ln>
                <a:noFill/>
              </a:ln>
              <a:solidFill>
                <a:srgbClr val="ABB8C2"/>
              </a:solidFill>
              <a:effectLst/>
              <a:latin typeface="Segoe UI" pitchFamily="34" charset="0"/>
              <a:cs typeface="Segoe UI" pitchFamily="34" charset="0"/>
            </a:endParaRPr>
          </a:p>
        </p:txBody>
      </p:sp>
      <p:pic>
        <p:nvPicPr>
          <p:cNvPr id="1028" name="Picture 4" descr="https://pbs.twimg.com/profile_images/1047482413314711553/Sphzm60S_bigger.jpg">
            <a:hlinkClick r:id="rId3"/>
          </p:cNvPr>
          <p:cNvPicPr>
            <a:picLocks noChangeAspect="1" noChangeArrowheads="1"/>
          </p:cNvPicPr>
          <p:nvPr/>
        </p:nvPicPr>
        <p:blipFill>
          <a:blip r:embed="rId7" cstate="print"/>
          <a:srcRect/>
          <a:stretch>
            <a:fillRect/>
          </a:stretch>
        </p:blipFill>
        <p:spPr bwMode="auto">
          <a:xfrm>
            <a:off x="127000" y="-784225"/>
            <a:ext cx="695325" cy="695325"/>
          </a:xfrm>
          <a:prstGeom prst="rect">
            <a:avLst/>
          </a:prstGeom>
          <a:noFill/>
        </p:spPr>
      </p:pic>
      <p:sp>
        <p:nvSpPr>
          <p:cNvPr id="8" name="Rectangle 7"/>
          <p:cNvSpPr/>
          <p:nvPr/>
        </p:nvSpPr>
        <p:spPr>
          <a:xfrm>
            <a:off x="7825946" y="337751"/>
            <a:ext cx="3772930" cy="51898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002060"/>
                </a:solidFill>
              </a:rPr>
              <a:t>INTOX RECENTE ! </a:t>
            </a:r>
            <a:endParaRPr lang="fr-FR"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t="2174" r="12500"/>
          <a:stretch>
            <a:fillRect/>
          </a:stretch>
        </p:blipFill>
        <p:spPr bwMode="auto">
          <a:xfrm rot="611201">
            <a:off x="584011" y="98195"/>
            <a:ext cx="3931271" cy="340206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5776"/>
          <a:stretch>
            <a:fillRect/>
          </a:stretch>
        </p:blipFill>
        <p:spPr bwMode="auto">
          <a:xfrm>
            <a:off x="5327917" y="116633"/>
            <a:ext cx="6136505" cy="5976664"/>
          </a:xfrm>
          <a:prstGeom prst="rect">
            <a:avLst/>
          </a:prstGeom>
          <a:noFill/>
          <a:ln w="9525">
            <a:noFill/>
            <a:miter lim="800000"/>
            <a:headEnd/>
            <a:tailEnd/>
          </a:ln>
        </p:spPr>
      </p:pic>
      <p:pic>
        <p:nvPicPr>
          <p:cNvPr id="4" name="Picture 2"/>
          <p:cNvPicPr>
            <a:picLocks noChangeAspect="1" noChangeArrowheads="1"/>
          </p:cNvPicPr>
          <p:nvPr/>
        </p:nvPicPr>
        <p:blipFill>
          <a:blip r:embed="rId5" cstate="print"/>
          <a:srcRect/>
          <a:stretch>
            <a:fillRect/>
          </a:stretch>
        </p:blipFill>
        <p:spPr bwMode="auto">
          <a:xfrm rot="21173862">
            <a:off x="542635" y="2692058"/>
            <a:ext cx="4066511" cy="38686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hlinkClick r:id="rId3"/>
          </p:cNvPr>
          <p:cNvPicPr>
            <a:picLocks noChangeAspect="1" noChangeArrowheads="1"/>
          </p:cNvPicPr>
          <p:nvPr/>
        </p:nvPicPr>
        <p:blipFill>
          <a:blip r:embed="rId4" cstate="print"/>
          <a:srcRect/>
          <a:stretch>
            <a:fillRect/>
          </a:stretch>
        </p:blipFill>
        <p:spPr bwMode="auto">
          <a:xfrm>
            <a:off x="7152118" y="5301208"/>
            <a:ext cx="2273300" cy="1352550"/>
          </a:xfrm>
          <a:prstGeom prst="rect">
            <a:avLst/>
          </a:prstGeom>
          <a:noFill/>
          <a:ln w="9525">
            <a:noFill/>
            <a:miter lim="800000"/>
            <a:headEnd/>
            <a:tailEnd/>
          </a:ln>
        </p:spPr>
      </p:pic>
      <p:sp>
        <p:nvSpPr>
          <p:cNvPr id="2" name="Titre 1"/>
          <p:cNvSpPr>
            <a:spLocks noGrp="1"/>
          </p:cNvSpPr>
          <p:nvPr>
            <p:ph type="title"/>
          </p:nvPr>
        </p:nvSpPr>
        <p:spPr>
          <a:xfrm>
            <a:off x="3766782" y="230640"/>
            <a:ext cx="8201172" cy="1529921"/>
          </a:xfrm>
        </p:spPr>
        <p:style>
          <a:lnRef idx="1">
            <a:schemeClr val="accent3"/>
          </a:lnRef>
          <a:fillRef idx="1001">
            <a:schemeClr val="dk2"/>
          </a:fillRef>
          <a:effectRef idx="2">
            <a:schemeClr val="accent3"/>
          </a:effectRef>
          <a:fontRef idx="minor">
            <a:schemeClr val="lt1"/>
          </a:fontRef>
        </p:style>
        <p:txBody>
          <a:bodyPr/>
          <a:lstStyle/>
          <a:p>
            <a:r>
              <a:rPr lang="fr-FR" b="1" dirty="0" smtClean="0">
                <a:solidFill>
                  <a:srgbClr val="FFC000"/>
                </a:solidFill>
              </a:rPr>
              <a:t>MÈMES</a:t>
            </a:r>
            <a:r>
              <a:rPr lang="fr-FR" b="1" dirty="0" smtClean="0">
                <a:solidFill>
                  <a:srgbClr val="C00000"/>
                </a:solidFill>
              </a:rPr>
              <a:t> </a:t>
            </a:r>
            <a:r>
              <a:rPr lang="fr-FR" b="1" dirty="0" smtClean="0">
                <a:solidFill>
                  <a:srgbClr val="FFC000"/>
                </a:solidFill>
              </a:rPr>
              <a:t>ET MÉTA-LANGAGE</a:t>
            </a:r>
            <a:endParaRPr lang="fr-FR" b="1" dirty="0">
              <a:solidFill>
                <a:srgbClr val="FFC000"/>
              </a:solidFill>
            </a:endParaRPr>
          </a:p>
        </p:txBody>
      </p:sp>
      <p:pic>
        <p:nvPicPr>
          <p:cNvPr id="1027" name="Picture 3"/>
          <p:cNvPicPr>
            <a:picLocks noChangeAspect="1" noChangeArrowheads="1"/>
          </p:cNvPicPr>
          <p:nvPr/>
        </p:nvPicPr>
        <p:blipFill>
          <a:blip r:embed="rId5" cstate="print"/>
          <a:srcRect/>
          <a:stretch>
            <a:fillRect/>
          </a:stretch>
        </p:blipFill>
        <p:spPr bwMode="auto">
          <a:xfrm>
            <a:off x="0" y="1844825"/>
            <a:ext cx="6400800" cy="3000130"/>
          </a:xfrm>
          <a:prstGeom prst="rect">
            <a:avLst/>
          </a:prstGeom>
          <a:noFill/>
          <a:ln w="9525">
            <a:noFill/>
            <a:miter lim="800000"/>
            <a:headEnd/>
            <a:tailEnd/>
          </a:ln>
        </p:spPr>
      </p:pic>
      <p:sp>
        <p:nvSpPr>
          <p:cNvPr id="5" name="ZoneTexte 4"/>
          <p:cNvSpPr txBox="1"/>
          <p:nvPr/>
        </p:nvSpPr>
        <p:spPr>
          <a:xfrm>
            <a:off x="0" y="5085184"/>
            <a:ext cx="5376597"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b="1" dirty="0" smtClean="0"/>
              <a:t>UN MÈME INTERNET EST UN ÉLÉMENT OU UN PHÉNOMÈNE REPRIS ET DÉCLINÉ EN MASSE SUR INTERNET. C'EST UN ANGLICISME VENANT D'« INTERNET MEME »</a:t>
            </a:r>
            <a:endParaRPr lang="fr-FR" b="1" dirty="0"/>
          </a:p>
        </p:txBody>
      </p:sp>
      <p:pic>
        <p:nvPicPr>
          <p:cNvPr id="2050" name="Picture 2"/>
          <p:cNvPicPr>
            <a:picLocks noChangeAspect="1" noChangeArrowheads="1"/>
          </p:cNvPicPr>
          <p:nvPr/>
        </p:nvPicPr>
        <p:blipFill>
          <a:blip r:embed="rId6" cstate="print"/>
          <a:srcRect/>
          <a:stretch>
            <a:fillRect/>
          </a:stretch>
        </p:blipFill>
        <p:spPr bwMode="auto">
          <a:xfrm>
            <a:off x="5519936" y="5157192"/>
            <a:ext cx="1440160" cy="1080120"/>
          </a:xfrm>
          <a:prstGeom prst="rect">
            <a:avLst/>
          </a:prstGeom>
          <a:noFill/>
          <a:ln w="9525">
            <a:noFill/>
            <a:miter lim="800000"/>
            <a:headEnd/>
            <a:tailEnd/>
          </a:ln>
        </p:spPr>
      </p:pic>
      <p:sp>
        <p:nvSpPr>
          <p:cNvPr id="7" name="ZoneTexte 6"/>
          <p:cNvSpPr txBox="1"/>
          <p:nvPr/>
        </p:nvSpPr>
        <p:spPr>
          <a:xfrm>
            <a:off x="2205103" y="1849505"/>
            <a:ext cx="2016224" cy="369332"/>
          </a:xfrm>
          <a:prstGeom prst="rect">
            <a:avLst/>
          </a:prstGeom>
        </p:spPr>
        <p:style>
          <a:lnRef idx="0">
            <a:scrgbClr r="0" g="0" b="0"/>
          </a:lnRef>
          <a:fillRef idx="1002">
            <a:schemeClr val="dk2"/>
          </a:fillRef>
          <a:effectRef idx="0">
            <a:scrgbClr r="0" g="0" b="0"/>
          </a:effectRef>
          <a:fontRef idx="major"/>
        </p:style>
        <p:txBody>
          <a:bodyPr wrap="square" rtlCol="0">
            <a:spAutoFit/>
          </a:bodyPr>
          <a:lstStyle/>
          <a:p>
            <a:pPr algn="ctr"/>
            <a:r>
              <a:rPr lang="fr-FR" dirty="0" smtClean="0"/>
              <a:t>Pepe the </a:t>
            </a:r>
            <a:r>
              <a:rPr lang="fr-FR" dirty="0" err="1" smtClean="0"/>
              <a:t>frog</a:t>
            </a:r>
            <a:endParaRPr lang="fr-FR" dirty="0"/>
          </a:p>
        </p:txBody>
      </p:sp>
      <p:pic>
        <p:nvPicPr>
          <p:cNvPr id="3" name="Picture 2"/>
          <p:cNvPicPr>
            <a:picLocks noChangeAspect="1" noChangeArrowheads="1"/>
          </p:cNvPicPr>
          <p:nvPr/>
        </p:nvPicPr>
        <p:blipFill>
          <a:blip r:embed="rId7" cstate="print"/>
          <a:srcRect/>
          <a:stretch>
            <a:fillRect/>
          </a:stretch>
        </p:blipFill>
        <p:spPr bwMode="auto">
          <a:xfrm>
            <a:off x="6368478" y="2746611"/>
            <a:ext cx="2362446" cy="1866332"/>
          </a:xfrm>
          <a:prstGeom prst="rect">
            <a:avLst/>
          </a:prstGeom>
          <a:noFill/>
          <a:ln w="9525">
            <a:noFill/>
            <a:miter lim="800000"/>
            <a:headEnd/>
            <a:tailEnd/>
          </a:ln>
        </p:spPr>
      </p:pic>
      <p:pic>
        <p:nvPicPr>
          <p:cNvPr id="4" name="Picture 3"/>
          <p:cNvPicPr>
            <a:picLocks noChangeAspect="1" noChangeArrowheads="1"/>
          </p:cNvPicPr>
          <p:nvPr/>
        </p:nvPicPr>
        <p:blipFill>
          <a:blip r:embed="rId8" cstate="print"/>
          <a:srcRect/>
          <a:stretch>
            <a:fillRect/>
          </a:stretch>
        </p:blipFill>
        <p:spPr bwMode="auto">
          <a:xfrm>
            <a:off x="9096604" y="2962511"/>
            <a:ext cx="2222500" cy="1650432"/>
          </a:xfrm>
          <a:prstGeom prst="rect">
            <a:avLst/>
          </a:prstGeom>
          <a:noFill/>
          <a:ln w="9525">
            <a:noFill/>
            <a:miter lim="800000"/>
            <a:headEnd/>
            <a:tailEnd/>
          </a:ln>
        </p:spPr>
      </p:pic>
      <p:pic>
        <p:nvPicPr>
          <p:cNvPr id="11" name="Picture 2"/>
          <p:cNvPicPr>
            <a:picLocks noChangeAspect="1" noChangeArrowheads="1"/>
          </p:cNvPicPr>
          <p:nvPr/>
        </p:nvPicPr>
        <p:blipFill>
          <a:blip r:embed="rId9" cstate="print"/>
          <a:srcRect/>
          <a:stretch>
            <a:fillRect/>
          </a:stretch>
        </p:blipFill>
        <p:spPr bwMode="auto">
          <a:xfrm>
            <a:off x="9550956" y="5158854"/>
            <a:ext cx="1878100" cy="13057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5258" y="1084898"/>
            <a:ext cx="4631107" cy="2252662"/>
          </a:xfrm>
          <a:prstGeom prst="rect">
            <a:avLst/>
          </a:prstGeom>
          <a:noFill/>
          <a:ln w="9525">
            <a:noFill/>
            <a:miter lim="800000"/>
            <a:headEnd/>
            <a:tailEnd/>
          </a:ln>
        </p:spPr>
      </p:pic>
      <p:sp>
        <p:nvSpPr>
          <p:cNvPr id="5" name="ZoneTexte 4"/>
          <p:cNvSpPr txBox="1"/>
          <p:nvPr/>
        </p:nvSpPr>
        <p:spPr>
          <a:xfrm>
            <a:off x="6103620" y="628650"/>
            <a:ext cx="4972050" cy="461665"/>
          </a:xfrm>
          <a:prstGeom prst="rect">
            <a:avLst/>
          </a:prstGeom>
          <a:noFill/>
        </p:spPr>
        <p:txBody>
          <a:bodyPr wrap="square" rtlCol="0">
            <a:spAutoFit/>
          </a:bodyPr>
          <a:lstStyle/>
          <a:p>
            <a:r>
              <a:rPr lang="fr-FR" sz="2400" b="1" dirty="0" smtClean="0">
                <a:solidFill>
                  <a:srgbClr val="002060"/>
                </a:solidFill>
              </a:rPr>
              <a:t>DES RÉSEAUX SOCIAUX « DÉDIÉS » </a:t>
            </a:r>
            <a:endParaRPr lang="fr-FR" sz="2400" b="1" dirty="0">
              <a:solidFill>
                <a:srgbClr val="002060"/>
              </a:solidFill>
            </a:endParaRPr>
          </a:p>
        </p:txBody>
      </p:sp>
      <p:sp>
        <p:nvSpPr>
          <p:cNvPr id="7" name="ZoneTexte 6"/>
          <p:cNvSpPr txBox="1"/>
          <p:nvPr/>
        </p:nvSpPr>
        <p:spPr>
          <a:xfrm>
            <a:off x="8892540" y="6137910"/>
            <a:ext cx="2251710" cy="369332"/>
          </a:xfrm>
          <a:prstGeom prst="rect">
            <a:avLst/>
          </a:prstGeom>
          <a:noFill/>
        </p:spPr>
        <p:txBody>
          <a:bodyPr wrap="square" rtlCol="0">
            <a:spAutoFit/>
          </a:bodyPr>
          <a:lstStyle/>
          <a:p>
            <a:r>
              <a:rPr lang="fr-FR" dirty="0" err="1" smtClean="0">
                <a:hlinkClick r:id="rId3"/>
              </a:rPr>
              <a:t>Numérama</a:t>
            </a:r>
            <a:r>
              <a:rPr lang="fr-FR" dirty="0" smtClean="0"/>
              <a:t>  </a:t>
            </a:r>
            <a:r>
              <a:rPr lang="fr-FR" sz="1000" dirty="0" smtClean="0">
                <a:solidFill>
                  <a:srgbClr val="002060"/>
                </a:solidFill>
              </a:rPr>
              <a:t>30/10/2018</a:t>
            </a:r>
            <a:endParaRPr lang="fr-FR" sz="1000" dirty="0">
              <a:solidFill>
                <a:srgbClr val="002060"/>
              </a:solidFill>
            </a:endParaRPr>
          </a:p>
        </p:txBody>
      </p:sp>
      <p:pic>
        <p:nvPicPr>
          <p:cNvPr id="1028" name="Picture 4"/>
          <p:cNvPicPr>
            <a:picLocks noChangeAspect="1" noChangeArrowheads="1"/>
          </p:cNvPicPr>
          <p:nvPr/>
        </p:nvPicPr>
        <p:blipFill>
          <a:blip r:embed="rId4" cstate="print"/>
          <a:srcRect/>
          <a:stretch>
            <a:fillRect/>
          </a:stretch>
        </p:blipFill>
        <p:spPr bwMode="auto">
          <a:xfrm>
            <a:off x="5709954" y="2080261"/>
            <a:ext cx="6234396" cy="393192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2011679" y="3679250"/>
            <a:ext cx="2764155" cy="2725360"/>
          </a:xfrm>
          <a:prstGeom prst="rect">
            <a:avLst/>
          </a:prstGeom>
          <a:noFill/>
          <a:ln w="9525">
            <a:noFill/>
            <a:miter lim="800000"/>
            <a:headEnd/>
            <a:tailEnd/>
          </a:ln>
        </p:spPr>
      </p:pic>
      <p:sp>
        <p:nvSpPr>
          <p:cNvPr id="10" name="ZoneTexte 9"/>
          <p:cNvSpPr txBox="1"/>
          <p:nvPr/>
        </p:nvSpPr>
        <p:spPr>
          <a:xfrm>
            <a:off x="2708910" y="6412230"/>
            <a:ext cx="2045970" cy="369332"/>
          </a:xfrm>
          <a:prstGeom prst="rect">
            <a:avLst/>
          </a:prstGeom>
          <a:noFill/>
        </p:spPr>
        <p:txBody>
          <a:bodyPr wrap="square" rtlCol="0">
            <a:spAutoFit/>
          </a:bodyPr>
          <a:lstStyle/>
          <a:p>
            <a:r>
              <a:rPr lang="fr-FR" dirty="0" smtClean="0">
                <a:hlinkClick r:id="rId6"/>
              </a:rPr>
              <a:t>Le Figaro</a:t>
            </a:r>
            <a:r>
              <a:rPr lang="fr-FR" dirty="0" smtClean="0"/>
              <a:t> </a:t>
            </a:r>
            <a:r>
              <a:rPr lang="fr-FR" sz="1000" dirty="0" smtClean="0"/>
              <a:t>29/10/2018</a:t>
            </a:r>
            <a:endParaRPr lang="fr-FR" sz="1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192011" y="180975"/>
            <a:ext cx="5702300" cy="667702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35360" y="332656"/>
            <a:ext cx="4697075" cy="3048942"/>
          </a:xfrm>
          <a:prstGeom prst="rect">
            <a:avLst/>
          </a:prstGeom>
          <a:noFill/>
          <a:ln w="9525">
            <a:noFill/>
            <a:miter lim="800000"/>
            <a:headEnd/>
            <a:tailEnd/>
          </a:ln>
        </p:spPr>
      </p:pic>
      <p:sp>
        <p:nvSpPr>
          <p:cNvPr id="4" name="Rectangle 3"/>
          <p:cNvSpPr/>
          <p:nvPr/>
        </p:nvSpPr>
        <p:spPr>
          <a:xfrm>
            <a:off x="226178" y="3889612"/>
            <a:ext cx="5806132" cy="2554545"/>
          </a:xfrm>
          <a:prstGeom prst="rect">
            <a:avLst/>
          </a:prstGeom>
        </p:spPr>
        <p:style>
          <a:lnRef idx="0">
            <a:scrgbClr r="0" g="0" b="0"/>
          </a:lnRef>
          <a:fillRef idx="1002">
            <a:schemeClr val="dk2"/>
          </a:fillRef>
          <a:effectRef idx="0">
            <a:scrgbClr r="0" g="0" b="0"/>
          </a:effectRef>
          <a:fontRef idx="major"/>
        </p:style>
        <p:txBody>
          <a:bodyPr wrap="square">
            <a:spAutoFit/>
          </a:bodyPr>
          <a:lstStyle/>
          <a:p>
            <a:r>
              <a:rPr lang="fr-FR" sz="1600" b="1" dirty="0" smtClean="0">
                <a:solidFill>
                  <a:srgbClr val="FFC000"/>
                </a:solidFill>
                <a:latin typeface="Trebuchet MS" pitchFamily="34" charset="0"/>
              </a:rPr>
              <a:t>Le forum 18-25JVC.com, où des dizaines de nouvelles discussions peuvent </a:t>
            </a:r>
            <a:r>
              <a:rPr lang="fr-FR" sz="1600" b="1" dirty="0" smtClean="0">
                <a:solidFill>
                  <a:srgbClr val="FFC000"/>
                </a:solidFill>
                <a:latin typeface="Trebuchet MS" pitchFamily="34" charset="0"/>
                <a:hlinkClick r:id="rId5" tooltip="Conjugaison du verbe être"/>
              </a:rPr>
              <a:t>être</a:t>
            </a:r>
            <a:r>
              <a:rPr lang="fr-FR" sz="1600" b="1" dirty="0" smtClean="0">
                <a:solidFill>
                  <a:srgbClr val="FFC000"/>
                </a:solidFill>
                <a:latin typeface="Trebuchet MS" pitchFamily="34" charset="0"/>
              </a:rPr>
              <a:t> créées chaque minute aux heures de pic d’activité, contient de très nombreux messages misogynes, racistes ou homophobes. </a:t>
            </a:r>
          </a:p>
          <a:p>
            <a:r>
              <a:rPr lang="fr-FR" sz="1600" b="1" dirty="0" smtClean="0">
                <a:solidFill>
                  <a:srgbClr val="FFC000"/>
                </a:solidFill>
                <a:latin typeface="Trebuchet MS" pitchFamily="34" charset="0"/>
              </a:rPr>
              <a:t>Les remerciements de Florian </a:t>
            </a:r>
            <a:r>
              <a:rPr lang="fr-FR" sz="1600" b="1" dirty="0" err="1" smtClean="0">
                <a:solidFill>
                  <a:srgbClr val="FFC000"/>
                </a:solidFill>
                <a:latin typeface="Trebuchet MS" pitchFamily="34" charset="0"/>
              </a:rPr>
              <a:t>Philippot</a:t>
            </a:r>
            <a:r>
              <a:rPr lang="fr-FR" sz="1600" b="1" dirty="0" smtClean="0">
                <a:solidFill>
                  <a:srgbClr val="FFC000"/>
                </a:solidFill>
                <a:latin typeface="Trebuchet MS" pitchFamily="34" charset="0"/>
              </a:rPr>
              <a:t>, dont l’homosexualité avait été révélée par </a:t>
            </a:r>
            <a:r>
              <a:rPr lang="fr-FR" sz="1600" b="1" i="1" dirty="0" err="1" smtClean="0">
                <a:solidFill>
                  <a:srgbClr val="FFC000"/>
                </a:solidFill>
                <a:latin typeface="Trebuchet MS" pitchFamily="34" charset="0"/>
              </a:rPr>
              <a:t>Closer</a:t>
            </a:r>
            <a:r>
              <a:rPr lang="fr-FR" sz="1600" b="1" i="1" dirty="0" smtClean="0">
                <a:solidFill>
                  <a:srgbClr val="FFC000"/>
                </a:solidFill>
                <a:latin typeface="Trebuchet MS" pitchFamily="34" charset="0"/>
              </a:rPr>
              <a:t> </a:t>
            </a:r>
            <a:r>
              <a:rPr lang="fr-FR" sz="1600" b="1" dirty="0" smtClean="0">
                <a:solidFill>
                  <a:srgbClr val="FFC000"/>
                </a:solidFill>
                <a:latin typeface="Trebuchet MS" pitchFamily="34" charset="0"/>
              </a:rPr>
              <a:t>en 2014, ont été accueillis de manière très diverse sur le forum, mêlant insultes homophobes, amusement, soutien affiché, et critiques envers ce qu’une partie du forum considère comme une tentative de récupération.</a:t>
            </a:r>
            <a:endParaRPr lang="fr-FR" sz="1600" b="1" dirty="0">
              <a:solidFill>
                <a:srgbClr val="FFC000"/>
              </a:solidFill>
              <a:latin typeface="Trebuchet MS"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7747727" cy="1746913"/>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987915" y="1461650"/>
            <a:ext cx="1714500" cy="62865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8354257" y="1655355"/>
            <a:ext cx="3228143" cy="1976548"/>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7685903" y="3884573"/>
            <a:ext cx="3457497" cy="2789181"/>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527381" y="1774209"/>
            <a:ext cx="3352800" cy="2131439"/>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678460" y="4203672"/>
            <a:ext cx="2832100" cy="1828638"/>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3654314" y="2497540"/>
            <a:ext cx="3263900" cy="1937975"/>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3790792" y="4695509"/>
            <a:ext cx="2182888" cy="1916831"/>
          </a:xfrm>
          <a:prstGeom prst="rect">
            <a:avLst/>
          </a:prstGeom>
          <a:noFill/>
          <a:ln w="9525">
            <a:noFill/>
            <a:miter lim="800000"/>
            <a:headEnd/>
            <a:tailEnd/>
          </a:ln>
        </p:spPr>
      </p:pic>
      <p:sp>
        <p:nvSpPr>
          <p:cNvPr id="12" name="ZoneTexte 11"/>
          <p:cNvSpPr txBox="1"/>
          <p:nvPr/>
        </p:nvSpPr>
        <p:spPr>
          <a:xfrm>
            <a:off x="8976320" y="188641"/>
            <a:ext cx="2784309" cy="707886"/>
          </a:xfrm>
          <a:prstGeom prst="rect">
            <a:avLst/>
          </a:prstGeom>
        </p:spPr>
        <p:style>
          <a:lnRef idx="1">
            <a:schemeClr val="accent4"/>
          </a:lnRef>
          <a:fillRef idx="1002">
            <a:schemeClr val="dk2"/>
          </a:fillRef>
          <a:effectRef idx="2">
            <a:schemeClr val="accent4"/>
          </a:effectRef>
          <a:fontRef idx="minor">
            <a:schemeClr val="lt1"/>
          </a:fontRef>
        </p:style>
        <p:txBody>
          <a:bodyPr wrap="square" rtlCol="0">
            <a:spAutoFit/>
          </a:bodyPr>
          <a:lstStyle/>
          <a:p>
            <a:pPr algn="ctr"/>
            <a:r>
              <a:rPr lang="fr-FR" sz="2000" b="1" dirty="0" smtClean="0">
                <a:solidFill>
                  <a:srgbClr val="FFC000"/>
                </a:solidFill>
                <a:latin typeface="Trebuchet MS" pitchFamily="34" charset="0"/>
              </a:rPr>
              <a:t>STRATÉGIE </a:t>
            </a:r>
          </a:p>
          <a:p>
            <a:pPr algn="ctr"/>
            <a:r>
              <a:rPr lang="fr-FR" sz="2000" b="1" dirty="0" smtClean="0">
                <a:solidFill>
                  <a:srgbClr val="FFC000"/>
                </a:solidFill>
                <a:latin typeface="Trebuchet MS" pitchFamily="34" charset="0"/>
              </a:rPr>
              <a:t>DE LA MOUCHE</a:t>
            </a:r>
            <a:endParaRPr lang="fr-FR" sz="2000" b="1" dirty="0">
              <a:solidFill>
                <a:srgbClr val="FFC000"/>
              </a:solidFill>
              <a:latin typeface="Trebuchet MS"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cstate="print"/>
          <a:srcRect/>
          <a:stretch>
            <a:fillRect/>
          </a:stretch>
        </p:blipFill>
        <p:spPr bwMode="auto">
          <a:xfrm>
            <a:off x="3220872" y="1"/>
            <a:ext cx="8971128" cy="6858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875506" y="260647"/>
            <a:ext cx="7037711" cy="4278101"/>
          </a:xfrm>
          <a:prstGeom prst="rect">
            <a:avLst/>
          </a:prstGeom>
          <a:noFill/>
          <a:ln w="9525">
            <a:noFill/>
            <a:miter lim="800000"/>
            <a:headEnd/>
            <a:tailEnd/>
          </a:ln>
        </p:spPr>
      </p:pic>
      <p:sp>
        <p:nvSpPr>
          <p:cNvPr id="5" name="ZoneTexte 4"/>
          <p:cNvSpPr txBox="1"/>
          <p:nvPr/>
        </p:nvSpPr>
        <p:spPr>
          <a:xfrm>
            <a:off x="1129641" y="4730865"/>
            <a:ext cx="9025003" cy="1908215"/>
          </a:xfrm>
          <a:prstGeom prst="rect">
            <a:avLst/>
          </a:prstGeom>
          <a:solidFill>
            <a:schemeClr val="accent4">
              <a:lumMod val="20000"/>
              <a:lumOff val="80000"/>
            </a:schemeClr>
          </a:solidFill>
        </p:spPr>
        <p:txBody>
          <a:bodyPr wrap="square" rtlCol="0">
            <a:spAutoFit/>
          </a:bodyPr>
          <a:lstStyle/>
          <a:p>
            <a:r>
              <a:rPr lang="fr-FR" b="1" i="1" dirty="0" smtClean="0">
                <a:solidFill>
                  <a:srgbClr val="002060"/>
                </a:solidFill>
              </a:rPr>
              <a:t>L'affaire du </a:t>
            </a:r>
            <a:r>
              <a:rPr lang="fr-FR" b="1" i="1" dirty="0" err="1" smtClean="0">
                <a:solidFill>
                  <a:srgbClr val="002060"/>
                </a:solidFill>
              </a:rPr>
              <a:t>burkini</a:t>
            </a:r>
            <a:r>
              <a:rPr lang="fr-FR" b="1" i="1" dirty="0" smtClean="0">
                <a:solidFill>
                  <a:srgbClr val="002060"/>
                </a:solidFill>
              </a:rPr>
              <a:t> venait d’une minorité sur les réseaux sociaux ?</a:t>
            </a:r>
            <a:endParaRPr lang="fr-FR" dirty="0" smtClean="0">
              <a:solidFill>
                <a:srgbClr val="002060"/>
              </a:solidFill>
            </a:endParaRPr>
          </a:p>
          <a:p>
            <a:r>
              <a:rPr lang="fr-FR" sz="1400" dirty="0" smtClean="0">
                <a:solidFill>
                  <a:srgbClr val="002060"/>
                </a:solidFill>
              </a:rPr>
              <a:t> </a:t>
            </a:r>
            <a:endParaRPr lang="fr-FR" dirty="0" smtClean="0">
              <a:solidFill>
                <a:srgbClr val="002060"/>
              </a:solidFill>
            </a:endParaRPr>
          </a:p>
          <a:p>
            <a:r>
              <a:rPr lang="fr-FR" b="1" dirty="0" smtClean="0">
                <a:solidFill>
                  <a:srgbClr val="002060"/>
                </a:solidFill>
              </a:rPr>
              <a:t>Nicolas </a:t>
            </a:r>
            <a:r>
              <a:rPr lang="fr-FR" b="1" dirty="0" err="1" smtClean="0">
                <a:solidFill>
                  <a:srgbClr val="002060"/>
                </a:solidFill>
              </a:rPr>
              <a:t>Vanderbiest</a:t>
            </a:r>
            <a:r>
              <a:rPr lang="fr-FR" b="1" dirty="0" smtClean="0">
                <a:solidFill>
                  <a:srgbClr val="002060"/>
                </a:solidFill>
              </a:rPr>
              <a:t> :</a:t>
            </a:r>
            <a:r>
              <a:rPr lang="fr-FR" dirty="0" smtClean="0">
                <a:solidFill>
                  <a:srgbClr val="002060"/>
                </a:solidFill>
              </a:rPr>
              <a:t> J’ai fait l’étude : sur 1,5 million de </a:t>
            </a:r>
            <a:r>
              <a:rPr lang="fr-FR" dirty="0" err="1" smtClean="0">
                <a:solidFill>
                  <a:srgbClr val="002060"/>
                </a:solidFill>
              </a:rPr>
              <a:t>tweets</a:t>
            </a:r>
            <a:r>
              <a:rPr lang="fr-FR" dirty="0" smtClean="0">
                <a:solidFill>
                  <a:srgbClr val="002060"/>
                </a:solidFill>
              </a:rPr>
              <a:t>, ce qui est très important : oui, il y a toujours trois communautés. Les « pro-</a:t>
            </a:r>
            <a:r>
              <a:rPr lang="fr-FR" dirty="0" err="1" smtClean="0">
                <a:solidFill>
                  <a:srgbClr val="002060"/>
                </a:solidFill>
              </a:rPr>
              <a:t>burkini</a:t>
            </a:r>
            <a:r>
              <a:rPr lang="fr-FR" dirty="0" smtClean="0">
                <a:solidFill>
                  <a:srgbClr val="002060"/>
                </a:solidFill>
              </a:rPr>
              <a:t> », qui sont du Collectif contre l'islamophobie en France, les « anti-</a:t>
            </a:r>
            <a:r>
              <a:rPr lang="fr-FR" dirty="0" err="1" smtClean="0">
                <a:solidFill>
                  <a:srgbClr val="002060"/>
                </a:solidFill>
              </a:rPr>
              <a:t>burkini</a:t>
            </a:r>
            <a:r>
              <a:rPr lang="fr-FR" dirty="0" smtClean="0">
                <a:solidFill>
                  <a:srgbClr val="002060"/>
                </a:solidFill>
              </a:rPr>
              <a:t> », qui sont de l’extrême droite de la « </a:t>
            </a:r>
            <a:r>
              <a:rPr lang="fr-FR" dirty="0" err="1" smtClean="0">
                <a:solidFill>
                  <a:srgbClr val="002060"/>
                </a:solidFill>
              </a:rPr>
              <a:t>fachosphère</a:t>
            </a:r>
            <a:r>
              <a:rPr lang="fr-FR" dirty="0" smtClean="0">
                <a:solidFill>
                  <a:srgbClr val="002060"/>
                </a:solidFill>
              </a:rPr>
              <a:t> » ou « </a:t>
            </a:r>
            <a:r>
              <a:rPr lang="fr-FR" dirty="0" err="1" smtClean="0">
                <a:solidFill>
                  <a:srgbClr val="002060"/>
                </a:solidFill>
              </a:rPr>
              <a:t>patriosphère</a:t>
            </a:r>
            <a:r>
              <a:rPr lang="fr-FR" dirty="0" smtClean="0">
                <a:solidFill>
                  <a:srgbClr val="002060"/>
                </a:solidFill>
              </a:rPr>
              <a:t> », et des médias et observateurs étrangers.</a:t>
            </a:r>
          </a:p>
          <a:p>
            <a:endParaRPr lang="fr-FR" sz="1400" dirty="0"/>
          </a:p>
        </p:txBody>
      </p:sp>
      <p:pic>
        <p:nvPicPr>
          <p:cNvPr id="1027" name="Picture 3"/>
          <p:cNvPicPr>
            <a:picLocks noChangeAspect="1" noChangeArrowheads="1"/>
          </p:cNvPicPr>
          <p:nvPr/>
        </p:nvPicPr>
        <p:blipFill>
          <a:blip r:embed="rId4" cstate="print"/>
          <a:srcRect/>
          <a:stretch>
            <a:fillRect/>
          </a:stretch>
        </p:blipFill>
        <p:spPr bwMode="auto">
          <a:xfrm rot="388533">
            <a:off x="402634" y="667110"/>
            <a:ext cx="4483776" cy="2676525"/>
          </a:xfrm>
          <a:prstGeom prst="rect">
            <a:avLst/>
          </a:prstGeom>
          <a:noFill/>
          <a:ln w="9525">
            <a:noFill/>
            <a:miter lim="800000"/>
            <a:headEnd/>
            <a:tailEnd/>
          </a:ln>
        </p:spPr>
      </p:pic>
      <p:sp>
        <p:nvSpPr>
          <p:cNvPr id="7" name="Rectangle 6"/>
          <p:cNvSpPr/>
          <p:nvPr/>
        </p:nvSpPr>
        <p:spPr>
          <a:xfrm>
            <a:off x="2735627" y="3573018"/>
            <a:ext cx="1539204" cy="276999"/>
          </a:xfrm>
          <a:prstGeom prst="rect">
            <a:avLst/>
          </a:prstGeom>
        </p:spPr>
        <p:txBody>
          <a:bodyPr wrap="none">
            <a:spAutoFit/>
          </a:bodyPr>
          <a:lstStyle/>
          <a:p>
            <a:r>
              <a:rPr lang="fr-FR" sz="1200" dirty="0" err="1" smtClean="0">
                <a:solidFill>
                  <a:srgbClr val="002060"/>
                </a:solidFill>
              </a:rPr>
              <a:t>inaglobal</a:t>
            </a:r>
            <a:r>
              <a:rPr lang="fr-FR" sz="1200" dirty="0" smtClean="0">
                <a:solidFill>
                  <a:srgbClr val="002060"/>
                </a:solidFill>
              </a:rPr>
              <a:t>- 24.02.2017</a:t>
            </a:r>
            <a:endParaRPr lang="fr-FR" sz="1200" dirty="0">
              <a:solidFill>
                <a:srgbClr val="00206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146934" y="0"/>
            <a:ext cx="6810375" cy="6715125"/>
          </a:xfrm>
          <a:prstGeom prst="rect">
            <a:avLst/>
          </a:prstGeom>
          <a:noFill/>
          <a:ln w="9525">
            <a:noFill/>
            <a:miter lim="800000"/>
            <a:headEnd/>
            <a:tailEnd/>
          </a:ln>
        </p:spPr>
      </p:pic>
      <p:sp>
        <p:nvSpPr>
          <p:cNvPr id="5" name="ZoneTexte 4"/>
          <p:cNvSpPr txBox="1"/>
          <p:nvPr/>
        </p:nvSpPr>
        <p:spPr>
          <a:xfrm>
            <a:off x="871870" y="2169042"/>
            <a:ext cx="3657600" cy="1384995"/>
          </a:xfrm>
          <a:prstGeom prst="rect">
            <a:avLst/>
          </a:prstGeom>
          <a:noFill/>
        </p:spPr>
        <p:txBody>
          <a:bodyPr wrap="square" rtlCol="0">
            <a:spAutoFit/>
          </a:bodyPr>
          <a:lstStyle/>
          <a:p>
            <a:pPr algn="ctr"/>
            <a:r>
              <a:rPr lang="fr-FR" sz="2800" b="1" dirty="0" smtClean="0">
                <a:solidFill>
                  <a:srgbClr val="002060"/>
                </a:solidFill>
              </a:rPr>
              <a:t>Détournement des termes, des  symboles des démocraties </a:t>
            </a:r>
            <a:endParaRPr lang="fr-FR" sz="2800" b="1" dirty="0">
              <a:solidFill>
                <a:srgbClr val="00206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rot="21319983">
            <a:off x="326160" y="4439094"/>
            <a:ext cx="7244041" cy="1821790"/>
          </a:xfrm>
          <a:prstGeom prst="rect">
            <a:avLst/>
          </a:prstGeom>
          <a:noFill/>
          <a:ln w="9525">
            <a:noFill/>
            <a:miter lim="800000"/>
            <a:headEnd/>
            <a:tailEnd/>
          </a:ln>
        </p:spPr>
      </p:pic>
      <p:sp>
        <p:nvSpPr>
          <p:cNvPr id="6" name="ZoneTexte 5"/>
          <p:cNvSpPr txBox="1"/>
          <p:nvPr/>
        </p:nvSpPr>
        <p:spPr>
          <a:xfrm>
            <a:off x="10320469" y="4581128"/>
            <a:ext cx="960107" cy="338554"/>
          </a:xfrm>
          <a:prstGeom prst="rect">
            <a:avLst/>
          </a:prstGeom>
          <a:noFill/>
        </p:spPr>
        <p:txBody>
          <a:bodyPr wrap="square" rtlCol="0">
            <a:spAutoFit/>
          </a:bodyPr>
          <a:lstStyle/>
          <a:p>
            <a:r>
              <a:rPr lang="fr-FR" sz="1600" dirty="0" smtClean="0">
                <a:hlinkClick r:id="rId4"/>
              </a:rPr>
              <a:t>Libé</a:t>
            </a:r>
            <a:endParaRPr lang="fr-FR" sz="1600" dirty="0"/>
          </a:p>
        </p:txBody>
      </p:sp>
      <p:pic>
        <p:nvPicPr>
          <p:cNvPr id="1026" name="Picture 2"/>
          <p:cNvPicPr>
            <a:picLocks noChangeAspect="1" noChangeArrowheads="1"/>
          </p:cNvPicPr>
          <p:nvPr/>
        </p:nvPicPr>
        <p:blipFill>
          <a:blip r:embed="rId5" cstate="print"/>
          <a:srcRect/>
          <a:stretch>
            <a:fillRect/>
          </a:stretch>
        </p:blipFill>
        <p:spPr bwMode="auto">
          <a:xfrm>
            <a:off x="431371" y="1628800"/>
            <a:ext cx="7279997" cy="1368152"/>
          </a:xfrm>
          <a:prstGeom prst="rect">
            <a:avLst/>
          </a:prstGeom>
          <a:noFill/>
          <a:ln w="9525">
            <a:noFill/>
            <a:miter lim="800000"/>
            <a:headEnd/>
            <a:tailEnd/>
          </a:ln>
        </p:spPr>
      </p:pic>
      <p:sp>
        <p:nvSpPr>
          <p:cNvPr id="7" name="ZoneTexte 6"/>
          <p:cNvSpPr txBox="1"/>
          <p:nvPr/>
        </p:nvSpPr>
        <p:spPr>
          <a:xfrm>
            <a:off x="3142210" y="371093"/>
            <a:ext cx="9049790" cy="646331"/>
          </a:xfrm>
          <a:prstGeom prst="rect">
            <a:avLst/>
          </a:prstGeom>
          <a:noFill/>
        </p:spPr>
        <p:txBody>
          <a:bodyPr wrap="square" rtlCol="0">
            <a:spAutoFit/>
          </a:bodyPr>
          <a:lstStyle/>
          <a:p>
            <a:r>
              <a:rPr lang="fr-FR" sz="3600" b="1" dirty="0" smtClean="0">
                <a:solidFill>
                  <a:srgbClr val="002060"/>
                </a:solidFill>
              </a:rPr>
              <a:t>CRÉER DES FAKENEWS : LE CLONAGE DES SITES</a:t>
            </a:r>
            <a:endParaRPr lang="fr-FR" sz="3600" b="1" dirty="0">
              <a:solidFill>
                <a:srgbClr val="002060"/>
              </a:solidFill>
            </a:endParaRPr>
          </a:p>
        </p:txBody>
      </p:sp>
      <p:pic>
        <p:nvPicPr>
          <p:cNvPr id="1027" name="Picture 3"/>
          <p:cNvPicPr>
            <a:picLocks noChangeAspect="1" noChangeArrowheads="1"/>
          </p:cNvPicPr>
          <p:nvPr/>
        </p:nvPicPr>
        <p:blipFill>
          <a:blip r:embed="rId6" cstate="print"/>
          <a:srcRect/>
          <a:stretch>
            <a:fillRect/>
          </a:stretch>
        </p:blipFill>
        <p:spPr bwMode="auto">
          <a:xfrm>
            <a:off x="4229101" y="2636912"/>
            <a:ext cx="7962900" cy="1905000"/>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rot="477246">
            <a:off x="8782388" y="1099761"/>
            <a:ext cx="2400001" cy="1145162"/>
          </a:xfrm>
          <a:prstGeom prst="rect">
            <a:avLst/>
          </a:prstGeom>
          <a:noFill/>
          <a:ln w="9525">
            <a:noFill/>
            <a:miter lim="800000"/>
            <a:headEnd/>
            <a:tailEnd/>
          </a:ln>
        </p:spPr>
      </p:pic>
      <p:sp>
        <p:nvSpPr>
          <p:cNvPr id="10" name="Rectangle 9"/>
          <p:cNvSpPr/>
          <p:nvPr/>
        </p:nvSpPr>
        <p:spPr>
          <a:xfrm>
            <a:off x="719403" y="3284984"/>
            <a:ext cx="2304605" cy="369332"/>
          </a:xfrm>
          <a:prstGeom prst="rect">
            <a:avLst/>
          </a:prstGeom>
        </p:spPr>
        <p:txBody>
          <a:bodyPr wrap="none">
            <a:spAutoFit/>
          </a:bodyPr>
          <a:lstStyle/>
          <a:p>
            <a:r>
              <a:rPr lang="fr-FR" dirty="0" smtClean="0"/>
              <a:t>http://clonezone.link./</a:t>
            </a:r>
            <a:endParaRPr lang="fr-FR" dirty="0"/>
          </a:p>
        </p:txBody>
      </p:sp>
      <p:sp>
        <p:nvSpPr>
          <p:cNvPr id="11" name="Rectangle 10"/>
          <p:cNvSpPr/>
          <p:nvPr/>
        </p:nvSpPr>
        <p:spPr>
          <a:xfrm>
            <a:off x="9506983" y="5301208"/>
            <a:ext cx="1455783" cy="400110"/>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p>
            <a:pPr algn="ctr"/>
            <a:r>
              <a:rPr lang="fr-FR" sz="2000" dirty="0" smtClean="0"/>
              <a:t>actualite.co </a:t>
            </a:r>
            <a:endParaRPr lang="fr-FR" sz="2000" dirty="0"/>
          </a:p>
        </p:txBody>
      </p:sp>
      <p:pic>
        <p:nvPicPr>
          <p:cNvPr id="2" name="Picture 2"/>
          <p:cNvPicPr>
            <a:picLocks noChangeAspect="1" noChangeArrowheads="1"/>
          </p:cNvPicPr>
          <p:nvPr/>
        </p:nvPicPr>
        <p:blipFill>
          <a:blip r:embed="rId8" cstate="print"/>
          <a:srcRect/>
          <a:stretch>
            <a:fillRect/>
          </a:stretch>
        </p:blipFill>
        <p:spPr bwMode="auto">
          <a:xfrm>
            <a:off x="3695733" y="5805265"/>
            <a:ext cx="8152408" cy="847725"/>
          </a:xfrm>
          <a:prstGeom prst="rect">
            <a:avLst/>
          </a:prstGeom>
          <a:noFill/>
          <a:ln w="9525">
            <a:noFill/>
            <a:miter lim="800000"/>
            <a:headEnd/>
            <a:tailEnd/>
          </a:ln>
        </p:spPr>
      </p:pic>
      <p:sp>
        <p:nvSpPr>
          <p:cNvPr id="12" name="Rectangle 11"/>
          <p:cNvSpPr/>
          <p:nvPr/>
        </p:nvSpPr>
        <p:spPr>
          <a:xfrm>
            <a:off x="4957868" y="3244334"/>
            <a:ext cx="2276264" cy="369332"/>
          </a:xfrm>
          <a:prstGeom prst="rect">
            <a:avLst/>
          </a:prstGeom>
        </p:spPr>
        <p:txBody>
          <a:bodyPr wrap="none">
            <a:spAutoFit/>
          </a:bodyPr>
          <a:lstStyle/>
          <a:p>
            <a:r>
              <a:rPr lang="fr-FR" dirty="0" smtClean="0"/>
              <a:t>CREER DES FAKENEWS</a:t>
            </a:r>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nternet trolling | Rick's visualisations during Talkaoke ..."/>
          <p:cNvPicPr>
            <a:picLocks noChangeAspect="1" noChangeArrowheads="1"/>
          </p:cNvPicPr>
          <p:nvPr/>
        </p:nvPicPr>
        <p:blipFill>
          <a:blip r:embed="rId3" cstate="print"/>
          <a:srcRect/>
          <a:stretch>
            <a:fillRect/>
          </a:stretch>
        </p:blipFill>
        <p:spPr bwMode="auto">
          <a:xfrm>
            <a:off x="7516167" y="0"/>
            <a:ext cx="4552671" cy="3412258"/>
          </a:xfrm>
          <a:prstGeom prst="rect">
            <a:avLst/>
          </a:prstGeom>
          <a:noFill/>
        </p:spPr>
      </p:pic>
      <p:pic>
        <p:nvPicPr>
          <p:cNvPr id="90115" name="Picture 3"/>
          <p:cNvPicPr>
            <a:picLocks noChangeAspect="1" noChangeArrowheads="1"/>
          </p:cNvPicPr>
          <p:nvPr/>
        </p:nvPicPr>
        <p:blipFill>
          <a:blip r:embed="rId4" cstate="print"/>
          <a:srcRect/>
          <a:stretch>
            <a:fillRect/>
          </a:stretch>
        </p:blipFill>
        <p:spPr bwMode="auto">
          <a:xfrm>
            <a:off x="140677" y="185393"/>
            <a:ext cx="3802673" cy="1368962"/>
          </a:xfrm>
          <a:prstGeom prst="rect">
            <a:avLst/>
          </a:prstGeom>
          <a:noFill/>
          <a:ln w="9525">
            <a:noFill/>
            <a:miter lim="800000"/>
            <a:headEnd/>
            <a:tailEnd/>
          </a:ln>
        </p:spPr>
      </p:pic>
      <p:sp>
        <p:nvSpPr>
          <p:cNvPr id="6" name="Rectangle 5"/>
          <p:cNvSpPr/>
          <p:nvPr/>
        </p:nvSpPr>
        <p:spPr>
          <a:xfrm>
            <a:off x="1329734" y="2981738"/>
            <a:ext cx="6387400" cy="2677656"/>
          </a:xfrm>
          <a:prstGeom prst="rect">
            <a:avLst/>
          </a:prstGeom>
          <a:solidFill>
            <a:srgbClr val="FFC000"/>
          </a:solidFill>
        </p:spPr>
        <p:txBody>
          <a:bodyPr wrap="square">
            <a:spAutoFit/>
          </a:bodyPr>
          <a:lstStyle/>
          <a:p>
            <a:r>
              <a:rPr lang="fr-FR" sz="2400" dirty="0" smtClean="0"/>
              <a:t>Troll </a:t>
            </a:r>
            <a:r>
              <a:rPr lang="fr-FR" sz="2400" dirty="0" smtClean="0"/>
              <a:t>désigne, dans le jargon de l'internet, </a:t>
            </a:r>
            <a:r>
              <a:rPr lang="fr-FR" sz="2400" dirty="0" smtClean="0"/>
              <a:t>le plus souvent un </a:t>
            </a:r>
            <a:r>
              <a:rPr lang="fr-FR" sz="2400" dirty="0" smtClean="0"/>
              <a:t>personnage malfaisant dont le but premier est de perturber le fonctionnement des forums de discussion </a:t>
            </a:r>
            <a:r>
              <a:rPr lang="fr-FR" sz="2400" dirty="0" smtClean="0"/>
              <a:t>, les </a:t>
            </a:r>
            <a:r>
              <a:rPr lang="fr-FR" sz="2400" dirty="0" err="1" smtClean="0"/>
              <a:t>posts</a:t>
            </a:r>
            <a:r>
              <a:rPr lang="fr-FR" sz="2400" dirty="0" smtClean="0"/>
              <a:t> sur les réseaux sociaux en </a:t>
            </a:r>
            <a:r>
              <a:rPr lang="fr-FR" sz="2400" dirty="0" smtClean="0"/>
              <a:t>multipliant les messages sans intérêt (</a:t>
            </a:r>
            <a:r>
              <a:rPr lang="fr-FR" sz="2400" dirty="0" smtClean="0"/>
              <a:t>ou </a:t>
            </a:r>
            <a:r>
              <a:rPr lang="fr-FR" sz="2400" dirty="0" smtClean="0"/>
              <a:t>en provoquant leur multiplication</a:t>
            </a:r>
            <a:r>
              <a:rPr lang="fr-FR" sz="2400" dirty="0" smtClean="0"/>
              <a:t>) et de faire naitre  artificiellement des polémiques.</a:t>
            </a:r>
            <a:endParaRPr lang="fr-FR"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42421" y="276981"/>
            <a:ext cx="3624649" cy="743745"/>
          </a:xfrm>
        </p:spPr>
        <p:txBody>
          <a:bodyPr/>
          <a:lstStyle/>
          <a:p>
            <a:r>
              <a:rPr lang="fr-FR" b="1" dirty="0" smtClean="0"/>
              <a:t>DEEP FAKE</a:t>
            </a:r>
            <a:endParaRPr lang="fr-FR" b="1" dirty="0"/>
          </a:p>
        </p:txBody>
      </p:sp>
      <p:pic>
        <p:nvPicPr>
          <p:cNvPr id="8194" name="Picture 2"/>
          <p:cNvPicPr>
            <a:picLocks noChangeAspect="1" noChangeArrowheads="1"/>
          </p:cNvPicPr>
          <p:nvPr/>
        </p:nvPicPr>
        <p:blipFill>
          <a:blip r:embed="rId2" cstate="print"/>
          <a:srcRect/>
          <a:stretch>
            <a:fillRect/>
          </a:stretch>
        </p:blipFill>
        <p:spPr bwMode="auto">
          <a:xfrm>
            <a:off x="140559" y="971807"/>
            <a:ext cx="8648700" cy="1009650"/>
          </a:xfrm>
          <a:prstGeom prst="rect">
            <a:avLst/>
          </a:prstGeom>
          <a:noFill/>
          <a:ln w="9525">
            <a:noFill/>
            <a:miter lim="800000"/>
            <a:headEnd/>
            <a:tailEnd/>
          </a:ln>
        </p:spPr>
      </p:pic>
      <p:sp>
        <p:nvSpPr>
          <p:cNvPr id="5" name="Rectangle 4"/>
          <p:cNvSpPr/>
          <p:nvPr/>
        </p:nvSpPr>
        <p:spPr>
          <a:xfrm>
            <a:off x="502507" y="6260928"/>
            <a:ext cx="8097796" cy="276999"/>
          </a:xfrm>
          <a:prstGeom prst="rect">
            <a:avLst/>
          </a:prstGeom>
        </p:spPr>
        <p:txBody>
          <a:bodyPr wrap="square">
            <a:spAutoFit/>
          </a:bodyPr>
          <a:lstStyle/>
          <a:p>
            <a:r>
              <a:rPr lang="fr-FR" sz="1200" dirty="0" smtClean="0"/>
              <a:t>https://www.france24.com/fr/20180914-deep-fake-trucages-video-election-influence-porno-menace-democratie</a:t>
            </a:r>
            <a:endParaRPr lang="fr-FR" sz="1200" dirty="0"/>
          </a:p>
        </p:txBody>
      </p:sp>
      <p:pic>
        <p:nvPicPr>
          <p:cNvPr id="8195" name="Picture 3"/>
          <p:cNvPicPr>
            <a:picLocks noChangeAspect="1" noChangeArrowheads="1"/>
          </p:cNvPicPr>
          <p:nvPr/>
        </p:nvPicPr>
        <p:blipFill>
          <a:blip r:embed="rId3" cstate="print"/>
          <a:srcRect/>
          <a:stretch>
            <a:fillRect/>
          </a:stretch>
        </p:blipFill>
        <p:spPr bwMode="auto">
          <a:xfrm>
            <a:off x="4374292" y="2066306"/>
            <a:ext cx="7203604" cy="407500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7200" b="1" dirty="0" smtClean="0"/>
              <a:t>LES TECHNIQUES</a:t>
            </a:r>
            <a:br>
              <a:rPr lang="fr-FR" sz="7200" b="1" dirty="0" smtClean="0"/>
            </a:br>
            <a:r>
              <a:rPr lang="fr-FR" sz="7200" b="1" dirty="0" smtClean="0"/>
              <a:t>DU WEB</a:t>
            </a:r>
            <a:endParaRPr lang="fr-FR" sz="72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147" y="1894807"/>
            <a:ext cx="12207147" cy="5229200"/>
          </a:xfrm>
          <a:solidFill>
            <a:schemeClr val="accent4">
              <a:lumMod val="20000"/>
              <a:lumOff val="80000"/>
            </a:schemeClr>
          </a:solidFill>
        </p:spPr>
        <p:txBody>
          <a:bodyPr>
            <a:normAutofit/>
          </a:bodyPr>
          <a:lstStyle/>
          <a:p>
            <a:pPr algn="ctr">
              <a:buNone/>
            </a:pPr>
            <a:r>
              <a:rPr lang="fr-FR" b="1" dirty="0" smtClean="0">
                <a:solidFill>
                  <a:srgbClr val="002060"/>
                </a:solidFill>
              </a:rPr>
              <a:t>TECHNIQUE DE MANIPULATION DE L’OPINION</a:t>
            </a:r>
          </a:p>
          <a:p>
            <a:pPr>
              <a:buNone/>
            </a:pPr>
            <a:r>
              <a:rPr lang="fr-FR" dirty="0" smtClean="0">
                <a:solidFill>
                  <a:srgbClr val="002060"/>
                </a:solidFill>
              </a:rPr>
              <a:t>PAR SIMULATION DUNE ACTIVITE OU INITIATIVE </a:t>
            </a:r>
          </a:p>
          <a:p>
            <a:pPr>
              <a:buNone/>
            </a:pPr>
            <a:r>
              <a:rPr lang="fr-FR" dirty="0" smtClean="0">
                <a:solidFill>
                  <a:srgbClr val="002060"/>
                </a:solidFill>
              </a:rPr>
              <a:t>POPULAIRE MAIS QUI EST ORCHESTREE PAR DES</a:t>
            </a:r>
          </a:p>
          <a:p>
            <a:pPr>
              <a:buNone/>
            </a:pPr>
            <a:r>
              <a:rPr lang="fr-FR" dirty="0" smtClean="0">
                <a:solidFill>
                  <a:srgbClr val="002060"/>
                </a:solidFill>
              </a:rPr>
              <a:t>ACTEURS QUI SOUHAITENT INFLUENCER L’OPINION</a:t>
            </a:r>
          </a:p>
          <a:p>
            <a:pPr>
              <a:buNone/>
            </a:pPr>
            <a:r>
              <a:rPr lang="fr-FR" dirty="0" smtClean="0">
                <a:solidFill>
                  <a:srgbClr val="002060"/>
                </a:solidFill>
              </a:rPr>
              <a:t> PUBLIC ET LES MEDIAS MAINSTREAM</a:t>
            </a:r>
          </a:p>
          <a:p>
            <a:pPr algn="ctr">
              <a:buNone/>
            </a:pPr>
            <a:r>
              <a:rPr lang="fr-FR" dirty="0" smtClean="0">
                <a:solidFill>
                  <a:srgbClr val="002060"/>
                </a:solidFill>
              </a:rPr>
              <a:t>LES ACTEURS POTENTIELS </a:t>
            </a:r>
          </a:p>
          <a:p>
            <a:r>
              <a:rPr lang="fr-FR" dirty="0" smtClean="0">
                <a:solidFill>
                  <a:srgbClr val="002060"/>
                </a:solidFill>
              </a:rPr>
              <a:t>DES GROUPES POLITIQUES OU LOBBIES </a:t>
            </a:r>
          </a:p>
          <a:p>
            <a:r>
              <a:rPr lang="fr-FR" dirty="0" smtClean="0">
                <a:solidFill>
                  <a:srgbClr val="002060"/>
                </a:solidFill>
              </a:rPr>
              <a:t>DES GOUVERNEMENTS</a:t>
            </a:r>
          </a:p>
          <a:p>
            <a:r>
              <a:rPr lang="fr-FR" dirty="0" smtClean="0">
                <a:solidFill>
                  <a:srgbClr val="002060"/>
                </a:solidFill>
              </a:rPr>
              <a:t>DES FIRMES/MARQUES</a:t>
            </a:r>
            <a:endParaRPr lang="fr-FR" dirty="0">
              <a:solidFill>
                <a:srgbClr val="002060"/>
              </a:solidFill>
            </a:endParaRPr>
          </a:p>
        </p:txBody>
      </p:sp>
      <p:sp>
        <p:nvSpPr>
          <p:cNvPr id="6" name="Rectangle 5"/>
          <p:cNvSpPr/>
          <p:nvPr/>
        </p:nvSpPr>
        <p:spPr>
          <a:xfrm>
            <a:off x="4390621" y="774498"/>
            <a:ext cx="7801379" cy="1006429"/>
          </a:xfrm>
          <a:prstGeom prst="rect">
            <a:avLst/>
          </a:prstGeom>
        </p:spPr>
        <p:txBody>
          <a:bodyPr wrap="square">
            <a:spAutoFit/>
          </a:bodyPr>
          <a:lstStyle/>
          <a:p>
            <a:pPr lvl="0" algn="ctr" defTabSz="914339">
              <a:lnSpc>
                <a:spcPct val="90000"/>
              </a:lnSpc>
              <a:spcBef>
                <a:spcPct val="0"/>
              </a:spcBef>
            </a:pPr>
            <a:r>
              <a:rPr lang="fr-FR" sz="6600" b="1" dirty="0" smtClean="0">
                <a:solidFill>
                  <a:srgbClr val="002060"/>
                </a:solidFill>
              </a:rPr>
              <a:t>ASTROTURFING</a:t>
            </a:r>
            <a:endParaRPr lang="fr-FR" sz="6600" b="1" dirty="0">
              <a:solidFill>
                <a:srgbClr val="00206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0" y="908720"/>
            <a:ext cx="12192000" cy="5940088"/>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None/>
            </a:pPr>
            <a:r>
              <a:rPr lang="fr-FR" sz="3200" b="1" dirty="0" smtClean="0">
                <a:solidFill>
                  <a:srgbClr val="7030A0"/>
                </a:solidFill>
              </a:rPr>
              <a:t>LE DÉVELOPPEMENT DES COOKIES A PERMIS À GOOGLE D’AFFINER</a:t>
            </a:r>
          </a:p>
          <a:p>
            <a:pPr algn="ctr">
              <a:buNone/>
            </a:pPr>
            <a:r>
              <a:rPr lang="fr-FR" sz="3200" b="1" dirty="0" smtClean="0">
                <a:solidFill>
                  <a:srgbClr val="7030A0"/>
                </a:solidFill>
              </a:rPr>
              <a:t> SES ALGORITHMES DE RECHERCHE. </a:t>
            </a:r>
          </a:p>
          <a:p>
            <a:pPr algn="ctr">
              <a:buNone/>
            </a:pPr>
            <a:endParaRPr lang="fr-FR" dirty="0" smtClean="0"/>
          </a:p>
          <a:p>
            <a:pPr algn="just">
              <a:buNone/>
            </a:pPr>
            <a:r>
              <a:rPr lang="fr-FR" b="1" dirty="0" smtClean="0"/>
              <a:t>Depuis 2010, les algorithmes sont capables de proposer des résultats en fonction </a:t>
            </a:r>
            <a:r>
              <a:rPr lang="fr-FR" b="1" dirty="0" smtClean="0">
                <a:solidFill>
                  <a:srgbClr val="7030A0"/>
                </a:solidFill>
              </a:rPr>
              <a:t>de 57 </a:t>
            </a:r>
          </a:p>
          <a:p>
            <a:pPr algn="just">
              <a:buNone/>
            </a:pPr>
            <a:r>
              <a:rPr lang="fr-FR" b="1" dirty="0" smtClean="0"/>
              <a:t>signaux différents (</a:t>
            </a:r>
            <a:r>
              <a:rPr lang="fr-FR" b="1" i="1" dirty="0" smtClean="0"/>
              <a:t>âge, sexe, </a:t>
            </a:r>
            <a:r>
              <a:rPr lang="fr-FR" b="1" i="1" dirty="0" err="1" smtClean="0"/>
              <a:t>géolocalisation</a:t>
            </a:r>
            <a:r>
              <a:rPr lang="fr-FR" b="1" i="1" dirty="0" smtClean="0"/>
              <a:t>, navigateur utilisé, dernières recherches</a:t>
            </a:r>
            <a:r>
              <a:rPr lang="fr-FR" b="1" dirty="0" smtClean="0"/>
              <a:t>...). </a:t>
            </a:r>
          </a:p>
          <a:p>
            <a:pPr algn="just">
              <a:buNone/>
            </a:pPr>
            <a:endParaRPr lang="fr-FR" b="1" dirty="0" smtClean="0"/>
          </a:p>
          <a:p>
            <a:pPr algn="just">
              <a:buNone/>
            </a:pPr>
            <a:r>
              <a:rPr lang="fr-FR" b="1" dirty="0" smtClean="0"/>
              <a:t> </a:t>
            </a:r>
            <a:r>
              <a:rPr lang="fr-FR" b="1" dirty="0" err="1" smtClean="0"/>
              <a:t>EdgeRank</a:t>
            </a:r>
            <a:r>
              <a:rPr lang="fr-FR" b="1" dirty="0" smtClean="0"/>
              <a:t>, l’algorithme de </a:t>
            </a:r>
            <a:r>
              <a:rPr lang="fr-FR" b="1" dirty="0" err="1" smtClean="0"/>
              <a:t>Facebook</a:t>
            </a:r>
            <a:r>
              <a:rPr lang="fr-FR" b="1" dirty="0" smtClean="0"/>
              <a:t> fonctionne de la même façon. </a:t>
            </a:r>
          </a:p>
          <a:p>
            <a:pPr algn="just">
              <a:buNone/>
            </a:pPr>
            <a:endParaRPr lang="fr-FR" b="1" dirty="0" smtClean="0"/>
          </a:p>
          <a:p>
            <a:pPr algn="just">
              <a:buNone/>
            </a:pPr>
            <a:r>
              <a:rPr lang="fr-FR" b="1" dirty="0" smtClean="0"/>
              <a:t>Cette personnalisation poussée à l’extrême fait qu’Internet nous propose en permanence des liens, des sites et des publicités allant dans le sens de nos choix habituels. </a:t>
            </a:r>
          </a:p>
          <a:p>
            <a:pPr algn="just"/>
            <a:endParaRPr lang="fr-FR" b="1" dirty="0" smtClean="0"/>
          </a:p>
          <a:p>
            <a:pPr algn="just"/>
            <a:r>
              <a:rPr lang="fr-FR" b="1" dirty="0" smtClean="0"/>
              <a:t>Dans son livre The </a:t>
            </a:r>
            <a:r>
              <a:rPr lang="fr-FR" b="1" dirty="0" err="1" smtClean="0"/>
              <a:t>Filter</a:t>
            </a:r>
            <a:r>
              <a:rPr lang="fr-FR" b="1" dirty="0" smtClean="0"/>
              <a:t> </a:t>
            </a:r>
            <a:r>
              <a:rPr lang="fr-FR" b="1" dirty="0" err="1" smtClean="0"/>
              <a:t>Bubble</a:t>
            </a:r>
            <a:r>
              <a:rPr lang="fr-FR" b="1" dirty="0" smtClean="0"/>
              <a:t> publié en 2011, Eli </a:t>
            </a:r>
            <a:r>
              <a:rPr lang="fr-FR" b="1" dirty="0" err="1" smtClean="0"/>
              <a:t>Pariser</a:t>
            </a:r>
            <a:r>
              <a:rPr lang="fr-FR" b="1" dirty="0" smtClean="0"/>
              <a:t>, spécialiste du cyberespace, théorise cette tendance sous le terme d’« </a:t>
            </a:r>
            <a:r>
              <a:rPr lang="fr-FR" b="1" dirty="0" smtClean="0">
                <a:solidFill>
                  <a:srgbClr val="7030A0"/>
                </a:solidFill>
              </a:rPr>
              <a:t>AUTOPROPAGANDE INVISIBLE </a:t>
            </a:r>
            <a:r>
              <a:rPr lang="fr-FR" b="1" dirty="0" smtClean="0"/>
              <a:t>». (</a:t>
            </a:r>
            <a:r>
              <a:rPr lang="fr-FR" b="1" dirty="0" err="1" smtClean="0"/>
              <a:t>echo</a:t>
            </a:r>
            <a:r>
              <a:rPr lang="fr-FR" b="1" dirty="0" smtClean="0"/>
              <a:t>-</a:t>
            </a:r>
            <a:r>
              <a:rPr lang="fr-FR" b="1" dirty="0" err="1" smtClean="0"/>
              <a:t>chamber</a:t>
            </a:r>
            <a:r>
              <a:rPr lang="fr-FR" b="1" dirty="0" smtClean="0"/>
              <a:t>)</a:t>
            </a:r>
          </a:p>
          <a:p>
            <a:pPr algn="just">
              <a:buNone/>
            </a:pPr>
            <a:endParaRPr lang="fr-FR" b="1" dirty="0" smtClean="0"/>
          </a:p>
          <a:p>
            <a:pPr algn="just">
              <a:buNone/>
            </a:pPr>
            <a:r>
              <a:rPr lang="fr-FR" b="1" dirty="0" smtClean="0"/>
              <a:t>En proposant en priorité aux usagers du Web ce qu’ils aiment et pensent déjà, </a:t>
            </a:r>
          </a:p>
          <a:p>
            <a:pPr algn="just">
              <a:buNone/>
            </a:pPr>
            <a:r>
              <a:rPr lang="fr-FR" b="1" dirty="0" smtClean="0"/>
              <a:t>le Net les emprisonne dans une </a:t>
            </a:r>
            <a:r>
              <a:rPr lang="fr-FR" b="1" dirty="0" smtClean="0">
                <a:solidFill>
                  <a:srgbClr val="7030A0"/>
                </a:solidFill>
              </a:rPr>
              <a:t>« BULLE COGNITIVE </a:t>
            </a:r>
            <a:r>
              <a:rPr lang="fr-FR" b="1" dirty="0" smtClean="0"/>
              <a:t>». </a:t>
            </a:r>
          </a:p>
          <a:p>
            <a:pPr algn="just">
              <a:buNone/>
            </a:pPr>
            <a:endParaRPr lang="fr-FR" b="1" dirty="0" smtClean="0"/>
          </a:p>
          <a:p>
            <a:pPr algn="just">
              <a:buNone/>
            </a:pPr>
            <a:r>
              <a:rPr lang="fr-FR" b="1" dirty="0" smtClean="0"/>
              <a:t>Ce monde égocentré traite les individus comme des consommateurs et non des citoyen</a:t>
            </a:r>
            <a:r>
              <a:rPr lang="fr-FR" dirty="0" smtClean="0"/>
              <a:t>s.</a:t>
            </a:r>
          </a:p>
          <a:p>
            <a:pPr algn="r">
              <a:buNone/>
            </a:pPr>
            <a:r>
              <a:rPr lang="fr-FR" sz="1000" dirty="0" smtClean="0"/>
              <a:t>Source : http://www.magazine-decideurs.com/news/la-loi-des-algorithmes</a:t>
            </a:r>
          </a:p>
          <a:p>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239349" y="1124744"/>
            <a:ext cx="11952651" cy="4893647"/>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fontAlgn="base"/>
            <a:r>
              <a:rPr lang="fr-FR" b="1" dirty="0" smtClean="0"/>
              <a:t>LES DÉTERMINANTS DU CLASSEMENT : L’AUTORITE DES PAIRS </a:t>
            </a:r>
            <a:endParaRPr lang="fr-FR" dirty="0" smtClean="0"/>
          </a:p>
          <a:p>
            <a:pPr fontAlgn="base"/>
            <a:r>
              <a:rPr lang="fr-FR" dirty="0" smtClean="0"/>
              <a:t>Les résultat proposés par Google sont le fruit d’un travail d’ingénieurs. Ceux-ci ont construit une manière de hiérarchiser le web en se basant sur l’idée </a:t>
            </a:r>
            <a:r>
              <a:rPr lang="fr-FR" b="1" dirty="0" smtClean="0"/>
              <a:t>de recommandations des pairs</a:t>
            </a:r>
            <a:r>
              <a:rPr lang="fr-FR" dirty="0" smtClean="0"/>
              <a:t>.</a:t>
            </a:r>
          </a:p>
          <a:p>
            <a:pPr fontAlgn="base"/>
            <a:r>
              <a:rPr lang="fr-FR" dirty="0" smtClean="0"/>
              <a:t>En s’appuyant sur l’autorité accordée aux scientifiques sur la base du nombre de fois où leurs articles sont cités dans les revues scientifiques, les ingénieurs se sont dit que les meilleur résultats sur une requête sont ceux qui font l’objet du plus grand nombre de votes. Un vote ? </a:t>
            </a:r>
          </a:p>
          <a:p>
            <a:pPr fontAlgn="base"/>
            <a:endParaRPr lang="fr-FR" dirty="0" smtClean="0"/>
          </a:p>
          <a:p>
            <a:pPr fontAlgn="base"/>
            <a:r>
              <a:rPr lang="fr-FR" sz="2000" b="1" dirty="0" smtClean="0"/>
              <a:t>Pour Google, un vote est un lien entrant </a:t>
            </a:r>
            <a:r>
              <a:rPr lang="fr-FR" sz="2000" b="1" dirty="0" err="1" smtClean="0"/>
              <a:t>backlink</a:t>
            </a:r>
            <a:r>
              <a:rPr lang="fr-FR" sz="2000" b="1" dirty="0" smtClean="0"/>
              <a:t>  émis par un site vers un autre. Plus un site reçoit de liens dont le contenu est associé à un champ sémantique, plus il augmente son page </a:t>
            </a:r>
            <a:r>
              <a:rPr lang="fr-FR" sz="2000" b="1" dirty="0" err="1" smtClean="0"/>
              <a:t>rank</a:t>
            </a:r>
            <a:r>
              <a:rPr lang="fr-FR" sz="2000" b="1" dirty="0" smtClean="0"/>
              <a:t> et donc son positionnement sur une requête appartenant à ce champ sémantique.</a:t>
            </a:r>
          </a:p>
          <a:p>
            <a:pPr fontAlgn="base"/>
            <a:r>
              <a:rPr lang="fr-FR" dirty="0" smtClean="0"/>
              <a:t>Le page </a:t>
            </a:r>
            <a:r>
              <a:rPr lang="fr-FR" dirty="0" err="1" smtClean="0"/>
              <a:t>rank</a:t>
            </a:r>
            <a:r>
              <a:rPr lang="fr-FR" dirty="0" smtClean="0"/>
              <a:t> ne classe donc pas le lexical et le sémantique en premier, il commence par déterminer l’autorité d’un site en fonction du nombre de liens qui pointent vers lui. Du coup, tous les sites sont dotés d’un niveau de page </a:t>
            </a:r>
            <a:r>
              <a:rPr lang="fr-FR" dirty="0" err="1" smtClean="0"/>
              <a:t>rank</a:t>
            </a:r>
            <a:r>
              <a:rPr lang="fr-FR" dirty="0" smtClean="0"/>
              <a:t>, et ce page </a:t>
            </a:r>
            <a:r>
              <a:rPr lang="fr-FR" dirty="0" err="1" smtClean="0"/>
              <a:t>rank</a:t>
            </a:r>
            <a:r>
              <a:rPr lang="fr-FR" dirty="0" smtClean="0"/>
              <a:t> est redistribué aux sites qui font l’objet d’un lien. Recevoir un lien d’un site dont le page </a:t>
            </a:r>
            <a:r>
              <a:rPr lang="fr-FR" dirty="0" err="1" smtClean="0"/>
              <a:t>rank</a:t>
            </a:r>
            <a:r>
              <a:rPr lang="fr-FR" dirty="0" smtClean="0"/>
              <a:t> est nul est peu </a:t>
            </a:r>
            <a:r>
              <a:rPr lang="fr-FR" dirty="0" err="1" smtClean="0"/>
              <a:t>reditributeur</a:t>
            </a:r>
            <a:r>
              <a:rPr lang="fr-FR" dirty="0" smtClean="0"/>
              <a:t> d’autorité, et donc de visibilité dans la liste de résultats.</a:t>
            </a:r>
          </a:p>
          <a:p>
            <a:pPr fontAlgn="base"/>
            <a:r>
              <a:rPr lang="fr-FR" dirty="0" smtClean="0"/>
              <a:t>Ainsi, Google calcule l’autorité d’un site à partir de l’intertextualité du web, sur un modèle mathématique basé sur une logique d’agrégation : c’est une somme d’actions non coordonnées qui va permettre de classer et de donner les meilleurs résultats.</a:t>
            </a:r>
          </a:p>
          <a:p>
            <a:endParaRPr lang="fr-FR" dirty="0"/>
          </a:p>
        </p:txBody>
      </p:sp>
      <p:sp>
        <p:nvSpPr>
          <p:cNvPr id="6" name="Rectangle 5"/>
          <p:cNvSpPr/>
          <p:nvPr/>
        </p:nvSpPr>
        <p:spPr>
          <a:xfrm>
            <a:off x="2793076" y="329385"/>
            <a:ext cx="9160626" cy="461665"/>
          </a:xfrm>
          <a:prstGeom prst="rect">
            <a:avLst/>
          </a:prstGeom>
        </p:spPr>
        <p:txBody>
          <a:bodyPr wrap="square">
            <a:spAutoFit/>
          </a:bodyPr>
          <a:lstStyle/>
          <a:p>
            <a:r>
              <a:rPr lang="fr-FR" sz="2400" b="1" dirty="0" smtClean="0">
                <a:solidFill>
                  <a:srgbClr val="002060"/>
                </a:solidFill>
              </a:rPr>
              <a:t>LOI DES ALGORITHMES ET REFERENCEMENT DES SITES SELON GOOGLE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0" y="2943479"/>
            <a:ext cx="11361420" cy="1006429"/>
          </a:xfrm>
          <a:prstGeom prst="rect">
            <a:avLst/>
          </a:prstGeom>
        </p:spPr>
        <p:txBody>
          <a:bodyPr wrap="square">
            <a:spAutoFit/>
          </a:bodyPr>
          <a:lstStyle/>
          <a:p>
            <a:pPr lvl="0" algn="ctr" defTabSz="914339">
              <a:lnSpc>
                <a:spcPct val="90000"/>
              </a:lnSpc>
              <a:spcBef>
                <a:spcPct val="0"/>
              </a:spcBef>
            </a:pPr>
            <a:r>
              <a:rPr lang="fr-FR" sz="6600" b="1" dirty="0" smtClean="0">
                <a:solidFill>
                  <a:srgbClr val="29235C"/>
                </a:solidFill>
                <a:latin typeface="Trebuchet MS" pitchFamily="34" charset="0"/>
              </a:rPr>
              <a:t>POURQUOI Y CROIT-ON ?..</a:t>
            </a:r>
            <a:endParaRPr lang="fr-FR" sz="6600" b="1" dirty="0">
              <a:solidFill>
                <a:srgbClr val="29235C"/>
              </a:solidFill>
              <a:latin typeface="Trebuchet MS"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002508" y="336943"/>
            <a:ext cx="8475259" cy="1384995"/>
          </a:xfrm>
          <a:prstGeom prst="rect">
            <a:avLst/>
          </a:prstGeom>
          <a:noFill/>
        </p:spPr>
        <p:txBody>
          <a:bodyPr wrap="square" rtlCol="0">
            <a:spAutoFit/>
          </a:bodyPr>
          <a:lstStyle/>
          <a:p>
            <a:pPr algn="ctr"/>
            <a:r>
              <a:rPr lang="fr-FR" sz="2800" b="1" dirty="0" smtClean="0">
                <a:solidFill>
                  <a:srgbClr val="002060"/>
                </a:solidFill>
              </a:rPr>
              <a:t>Face à la dérégulation du marche de l’info &amp; forte progression de la désinformation il est plus que nécessaire de développer son esprit critique </a:t>
            </a:r>
            <a:endParaRPr lang="fr-FR" sz="2800" dirty="0"/>
          </a:p>
        </p:txBody>
      </p:sp>
      <p:sp>
        <p:nvSpPr>
          <p:cNvPr id="9" name="Rectangle à coins arrondis 8"/>
          <p:cNvSpPr/>
          <p:nvPr/>
        </p:nvSpPr>
        <p:spPr>
          <a:xfrm>
            <a:off x="395786" y="2028871"/>
            <a:ext cx="5424878" cy="26113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800" b="1" dirty="0" smtClean="0">
                <a:solidFill>
                  <a:srgbClr val="002060"/>
                </a:solidFill>
              </a:rPr>
              <a:t>MIEUX CONNAITRE LES ACTEURS DU WEB ET LEURS INTENTIONS</a:t>
            </a:r>
          </a:p>
          <a:p>
            <a:pPr algn="ctr"/>
            <a:r>
              <a:rPr lang="fr-FR" b="1" dirty="0" smtClean="0">
                <a:solidFill>
                  <a:srgbClr val="002060"/>
                </a:solidFill>
              </a:rPr>
              <a:t>QUI SONT LES PRODUCTEURS D’INFORMATION, QUELLES SONT LEURS INTENTIONS ET LEURS STRATEGIES</a:t>
            </a:r>
            <a:endParaRPr lang="fr-FR" b="1" dirty="0">
              <a:solidFill>
                <a:srgbClr val="002060"/>
              </a:solidFill>
            </a:endParaRPr>
          </a:p>
        </p:txBody>
      </p:sp>
      <p:sp>
        <p:nvSpPr>
          <p:cNvPr id="10" name="Rectangle à coins arrondis 9"/>
          <p:cNvSpPr/>
          <p:nvPr/>
        </p:nvSpPr>
        <p:spPr>
          <a:xfrm>
            <a:off x="6525134" y="4418801"/>
            <a:ext cx="5310671" cy="223605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800" b="1" dirty="0" smtClean="0">
                <a:solidFill>
                  <a:srgbClr val="002060"/>
                </a:solidFill>
              </a:rPr>
              <a:t>MIEUX CONNAITRE LES TECHNIQUES DU WEB</a:t>
            </a:r>
          </a:p>
          <a:p>
            <a:pPr algn="ctr"/>
            <a:endParaRPr lang="fr-FR" b="1" dirty="0" smtClean="0">
              <a:solidFill>
                <a:srgbClr val="002060"/>
              </a:solidFill>
            </a:endParaRPr>
          </a:p>
          <a:p>
            <a:pPr algn="ctr"/>
            <a:r>
              <a:rPr lang="fr-FR" b="1" dirty="0" smtClean="0">
                <a:solidFill>
                  <a:srgbClr val="002060"/>
                </a:solidFill>
              </a:rPr>
              <a:t>REFERENCEMENT (RANKING, SEO) ALGORITHMES</a:t>
            </a:r>
            <a:endParaRPr lang="fr-FR" dirty="0">
              <a:solidFill>
                <a:srgbClr val="002060"/>
              </a:solidFill>
            </a:endParaRPr>
          </a:p>
        </p:txBody>
      </p:sp>
      <p:sp>
        <p:nvSpPr>
          <p:cNvPr id="12" name="Rectangle à coins arrondis 11"/>
          <p:cNvSpPr/>
          <p:nvPr/>
        </p:nvSpPr>
        <p:spPr>
          <a:xfrm>
            <a:off x="6447384" y="1948993"/>
            <a:ext cx="5184576" cy="18722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800" b="1" dirty="0" smtClean="0">
                <a:solidFill>
                  <a:srgbClr val="002060"/>
                </a:solidFill>
              </a:rPr>
              <a:t>MIEUX CONNAITRE LES BIAIS COGNITIFS ET NOS PRATIQUES DE RECHECHE SUR LE WEB  </a:t>
            </a:r>
            <a:endParaRPr lang="fr-FR" sz="2800" dirty="0">
              <a:solidFill>
                <a:srgbClr val="002060"/>
              </a:solidFill>
            </a:endParaRPr>
          </a:p>
        </p:txBody>
      </p:sp>
      <p:pic>
        <p:nvPicPr>
          <p:cNvPr id="3074" name="Picture 2"/>
          <p:cNvPicPr>
            <a:picLocks noChangeAspect="1" noChangeArrowheads="1"/>
          </p:cNvPicPr>
          <p:nvPr/>
        </p:nvPicPr>
        <p:blipFill>
          <a:blip r:embed="rId3" cstate="print"/>
          <a:srcRect/>
          <a:stretch>
            <a:fillRect/>
          </a:stretch>
        </p:blipFill>
        <p:spPr bwMode="auto">
          <a:xfrm rot="20612875">
            <a:off x="1489421" y="4622274"/>
            <a:ext cx="3315232" cy="1497004"/>
          </a:xfrm>
          <a:prstGeom prst="rect">
            <a:avLst/>
          </a:prstGeom>
          <a:noFill/>
          <a:ln w="9525">
            <a:noFill/>
            <a:miter lim="800000"/>
            <a:headEnd/>
            <a:tailEnd/>
          </a:ln>
        </p:spPr>
      </p:pic>
      <p:graphicFrame>
        <p:nvGraphicFramePr>
          <p:cNvPr id="11" name="Diagramme 10"/>
          <p:cNvGraphicFramePr/>
          <p:nvPr/>
        </p:nvGraphicFramePr>
        <p:xfrm>
          <a:off x="4718600" y="3944068"/>
          <a:ext cx="3007883" cy="10958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rot="21378087">
            <a:off x="2484770" y="680158"/>
            <a:ext cx="8893499" cy="1459797"/>
          </a:xfrm>
          <a:prstGeom prst="rect">
            <a:avLst/>
          </a:prstGeom>
        </p:spPr>
        <p:style>
          <a:lnRef idx="0">
            <a:scrgbClr r="0" g="0" b="0"/>
          </a:lnRef>
          <a:fillRef idx="1001">
            <a:schemeClr val="dk2"/>
          </a:fillRef>
          <a:effectRef idx="0">
            <a:scrgbClr r="0" g="0" b="0"/>
          </a:effectRef>
          <a:fontRef idx="major"/>
        </p:style>
        <p:txBody>
          <a:bodyPr>
            <a:normAutofit fontScale="60000" lnSpcReduction="20000"/>
          </a:bodyPr>
          <a:lstStyle/>
          <a:p>
            <a:pPr lvl="0" algn="ctr" defTabSz="914339">
              <a:lnSpc>
                <a:spcPct val="90000"/>
              </a:lnSpc>
              <a:spcBef>
                <a:spcPct val="0"/>
              </a:spcBef>
            </a:pPr>
            <a:r>
              <a:rPr kumimoji="0" lang="fr-FR" sz="4399" b="1" i="0" u="none" strike="noStrike" kern="1200" cap="none" spc="0" normalizeH="0" baseline="0" noProof="0" dirty="0" smtClean="0">
                <a:ln>
                  <a:noFill/>
                </a:ln>
                <a:solidFill>
                  <a:srgbClr val="FFC000"/>
                </a:solidFill>
                <a:effectLst/>
                <a:uLnTx/>
                <a:uFillTx/>
                <a:latin typeface="+mj-lt"/>
                <a:ea typeface="+mj-ea"/>
                <a:cs typeface="+mj-cs"/>
              </a:rPr>
              <a:t>DES INTERNAUTES ENFERM</a:t>
            </a:r>
            <a:r>
              <a:rPr lang="fr-FR" sz="4399" b="1" dirty="0" smtClean="0">
                <a:solidFill>
                  <a:srgbClr val="FFC000"/>
                </a:solidFill>
              </a:rPr>
              <a:t>É</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S DANS </a:t>
            </a:r>
            <a:r>
              <a:rPr lang="fr-FR" sz="4399" b="1" dirty="0" smtClean="0">
                <a:solidFill>
                  <a:srgbClr val="FFC000"/>
                </a:solidFill>
              </a:rPr>
              <a:t>DES </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BULLES  D ’INFORMATION ET VICTIMES DES BIAIS COGNITIFS ET DE</a:t>
            </a:r>
            <a:r>
              <a:rPr kumimoji="0" lang="fr-FR" sz="4399" b="1" i="0" u="none" strike="noStrike" kern="1200" cap="none" spc="0" normalizeH="0" noProof="0" dirty="0" smtClean="0">
                <a:ln>
                  <a:noFill/>
                </a:ln>
                <a:solidFill>
                  <a:srgbClr val="FFC000"/>
                </a:solidFill>
                <a:effectLst/>
                <a:uLnTx/>
                <a:uFillTx/>
                <a:latin typeface="+mj-lt"/>
                <a:ea typeface="+mj-ea"/>
                <a:cs typeface="+mj-cs"/>
              </a:rPr>
              <a:t> </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PR</a:t>
            </a:r>
            <a:r>
              <a:rPr lang="fr-FR" sz="4399" b="1" dirty="0" smtClean="0">
                <a:solidFill>
                  <a:srgbClr val="FFC000"/>
                </a:solidFill>
              </a:rPr>
              <a:t>É</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JUG</a:t>
            </a:r>
            <a:r>
              <a:rPr lang="fr-FR" sz="4399" b="1" dirty="0" smtClean="0">
                <a:solidFill>
                  <a:srgbClr val="FFC000"/>
                </a:solidFill>
              </a:rPr>
              <a:t>É</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S </a:t>
            </a:r>
          </a:p>
          <a:p>
            <a:pPr lvl="0" algn="ctr" defTabSz="914339">
              <a:lnSpc>
                <a:spcPct val="90000"/>
              </a:lnSpc>
              <a:spcBef>
                <a:spcPct val="0"/>
              </a:spcBef>
            </a:pPr>
            <a:endParaRPr kumimoji="0" lang="fr-FR" sz="4399" b="1" i="0" u="none" strike="noStrike" kern="1200" cap="none" spc="0" normalizeH="0" baseline="0" noProof="0" dirty="0" smtClean="0">
              <a:ln>
                <a:noFill/>
              </a:ln>
              <a:solidFill>
                <a:srgbClr val="FFC000"/>
              </a:solidFill>
              <a:effectLst/>
              <a:uLnTx/>
              <a:uFillTx/>
              <a:latin typeface="+mj-lt"/>
              <a:ea typeface="+mj-ea"/>
              <a:cs typeface="+mj-cs"/>
            </a:endParaRPr>
          </a:p>
          <a:p>
            <a:pPr lvl="0" algn="ctr" defTabSz="914339">
              <a:lnSpc>
                <a:spcPct val="90000"/>
              </a:lnSpc>
              <a:spcBef>
                <a:spcPct val="0"/>
              </a:spcBef>
            </a:pPr>
            <a:r>
              <a:rPr kumimoji="0" lang="fr-FR" sz="4399" b="1" i="0" u="none" strike="noStrike" kern="1200" cap="none" spc="0" normalizeH="0" baseline="0" noProof="0" dirty="0" smtClean="0">
                <a:ln>
                  <a:noFill/>
                </a:ln>
                <a:solidFill>
                  <a:srgbClr val="FFC000"/>
                </a:solidFill>
                <a:effectLst/>
                <a:uLnTx/>
                <a:uFillTx/>
                <a:latin typeface="+mj-lt"/>
                <a:ea typeface="+mj-ea"/>
                <a:cs typeface="+mj-cs"/>
              </a:rPr>
              <a:t>Biais de confirmation,</a:t>
            </a:r>
            <a:r>
              <a:rPr kumimoji="0" lang="fr-FR" sz="4399" b="1" i="0" u="none" strike="noStrike" kern="1200" cap="none" spc="0" normalizeH="0" noProof="0" dirty="0" smtClean="0">
                <a:ln>
                  <a:noFill/>
                </a:ln>
                <a:solidFill>
                  <a:srgbClr val="FFC000"/>
                </a:solidFill>
                <a:effectLst/>
                <a:uLnTx/>
                <a:uFillTx/>
                <a:latin typeface="+mj-lt"/>
                <a:ea typeface="+mj-ea"/>
                <a:cs typeface="+mj-cs"/>
              </a:rPr>
              <a:t> d</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e proportionnalité, d’intentionnalité…</a:t>
            </a:r>
            <a:endParaRPr kumimoji="0" lang="fr-FR" sz="4399" b="1" i="0" u="none" strike="noStrike" kern="1200" cap="none" spc="0" normalizeH="0" baseline="0" noProof="0" dirty="0">
              <a:ln>
                <a:noFill/>
              </a:ln>
              <a:solidFill>
                <a:srgbClr val="FFC000"/>
              </a:solidFill>
              <a:effectLst/>
              <a:uLnTx/>
              <a:uFillTx/>
              <a:latin typeface="+mj-lt"/>
              <a:ea typeface="+mj-ea"/>
              <a:cs typeface="+mj-cs"/>
            </a:endParaRPr>
          </a:p>
        </p:txBody>
      </p:sp>
      <p:sp>
        <p:nvSpPr>
          <p:cNvPr id="3" name="Titre 1"/>
          <p:cNvSpPr txBox="1">
            <a:spLocks/>
          </p:cNvSpPr>
          <p:nvPr/>
        </p:nvSpPr>
        <p:spPr>
          <a:xfrm rot="281651">
            <a:off x="3479755" y="2740486"/>
            <a:ext cx="8229600" cy="1236423"/>
          </a:xfrm>
          <a:prstGeom prst="rect">
            <a:avLst/>
          </a:prstGeom>
        </p:spPr>
        <p:style>
          <a:lnRef idx="0">
            <a:scrgbClr r="0" g="0" b="0"/>
          </a:lnRef>
          <a:fillRef idx="1001">
            <a:schemeClr val="dk2"/>
          </a:fillRef>
          <a:effectRef idx="0">
            <a:scrgbClr r="0" g="0" b="0"/>
          </a:effectRef>
          <a:fontRef idx="major"/>
        </p:style>
        <p:txBody>
          <a:bodyPr>
            <a:normAutofit fontScale="75000" lnSpcReduction="20000"/>
          </a:bodyPr>
          <a:lstStyle/>
          <a:p>
            <a:pPr lvl="0" algn="ctr" defTabSz="914339">
              <a:lnSpc>
                <a:spcPct val="90000"/>
              </a:lnSpc>
              <a:spcBef>
                <a:spcPct val="0"/>
              </a:spcBef>
            </a:pPr>
            <a:r>
              <a:rPr kumimoji="0" lang="fr-FR" sz="4399" b="1" i="0" u="none" strike="noStrike" kern="1200" cap="none" spc="0" normalizeH="0" baseline="0" noProof="0" dirty="0" smtClean="0">
                <a:ln>
                  <a:noFill/>
                </a:ln>
                <a:solidFill>
                  <a:srgbClr val="FFC000"/>
                </a:solidFill>
                <a:effectLst/>
                <a:uLnTx/>
                <a:uFillTx/>
                <a:latin typeface="+mj-lt"/>
                <a:ea typeface="+mj-ea"/>
                <a:cs typeface="+mj-cs"/>
              </a:rPr>
              <a:t>FIN DES </a:t>
            </a:r>
            <a:r>
              <a:rPr lang="fr-FR" sz="4399" b="1" dirty="0" smtClean="0">
                <a:solidFill>
                  <a:srgbClr val="FFC000"/>
                </a:solidFill>
              </a:rPr>
              <a:t>GRANDS IDÉAUX </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RELIGIEUX ET POLITIQUES QUI DONNAIENT DU SENS </a:t>
            </a:r>
          </a:p>
          <a:p>
            <a:pPr lvl="0" algn="ctr" defTabSz="914339">
              <a:lnSpc>
                <a:spcPct val="90000"/>
              </a:lnSpc>
              <a:spcBef>
                <a:spcPct val="0"/>
              </a:spcBef>
            </a:pPr>
            <a:r>
              <a:rPr kumimoji="0" lang="fr-FR" sz="4399" b="1" i="0" u="none" strike="noStrike" kern="1200" cap="none" spc="0" normalizeH="0" baseline="0" noProof="0" dirty="0" smtClean="0">
                <a:ln>
                  <a:noFill/>
                </a:ln>
                <a:solidFill>
                  <a:srgbClr val="FFC000"/>
                </a:solidFill>
                <a:effectLst/>
                <a:uLnTx/>
                <a:uFillTx/>
                <a:latin typeface="+mj-lt"/>
                <a:ea typeface="+mj-ea"/>
                <a:cs typeface="+mj-cs"/>
              </a:rPr>
              <a:t>ET</a:t>
            </a:r>
            <a:r>
              <a:rPr kumimoji="0" lang="fr-FR" sz="4399" b="1" i="0" u="none" strike="noStrike" kern="1200" cap="none" spc="0" normalizeH="0" noProof="0" dirty="0" smtClean="0">
                <a:ln>
                  <a:noFill/>
                </a:ln>
                <a:solidFill>
                  <a:srgbClr val="FFC000"/>
                </a:solidFill>
                <a:effectLst/>
                <a:uLnTx/>
                <a:uFillTx/>
                <a:latin typeface="+mj-lt"/>
                <a:ea typeface="+mj-ea"/>
                <a:cs typeface="+mj-cs"/>
              </a:rPr>
              <a:t> DES EXPLICATIONS </a:t>
            </a:r>
            <a:endParaRPr kumimoji="0" lang="fr-FR" sz="4399" b="1" i="0" u="none" strike="noStrike" kern="1200" cap="none" spc="0" normalizeH="0" baseline="0" noProof="0" dirty="0">
              <a:ln>
                <a:noFill/>
              </a:ln>
              <a:solidFill>
                <a:srgbClr val="FFC000"/>
              </a:solidFill>
              <a:effectLst/>
              <a:uLnTx/>
              <a:uFillTx/>
              <a:latin typeface="+mj-lt"/>
              <a:ea typeface="+mj-ea"/>
              <a:cs typeface="+mj-cs"/>
            </a:endParaRPr>
          </a:p>
        </p:txBody>
      </p:sp>
      <p:sp>
        <p:nvSpPr>
          <p:cNvPr id="4" name="Titre 1"/>
          <p:cNvSpPr txBox="1">
            <a:spLocks/>
          </p:cNvSpPr>
          <p:nvPr/>
        </p:nvSpPr>
        <p:spPr>
          <a:xfrm rot="21378087">
            <a:off x="14670" y="4388206"/>
            <a:ext cx="8229600" cy="720555"/>
          </a:xfrm>
          <a:prstGeom prst="rect">
            <a:avLst/>
          </a:prstGeom>
        </p:spPr>
        <p:style>
          <a:lnRef idx="0">
            <a:scrgbClr r="0" g="0" b="0"/>
          </a:lnRef>
          <a:fillRef idx="1001">
            <a:schemeClr val="dk2"/>
          </a:fillRef>
          <a:effectRef idx="0">
            <a:scrgbClr r="0" g="0" b="0"/>
          </a:effectRef>
          <a:fontRef idx="major"/>
        </p:style>
        <p:txBody>
          <a:bodyPr>
            <a:normAutofit fontScale="97500"/>
          </a:bodyPr>
          <a:lstStyle/>
          <a:p>
            <a:pPr lvl="0" algn="ctr" defTabSz="914339">
              <a:lnSpc>
                <a:spcPct val="90000"/>
              </a:lnSpc>
              <a:spcBef>
                <a:spcPct val="0"/>
              </a:spcBef>
            </a:pPr>
            <a:r>
              <a:rPr kumimoji="0" lang="fr-FR" sz="4399" b="1" i="0" u="none" strike="noStrike" kern="1200" cap="none" spc="0" normalizeH="0" baseline="0" noProof="0" dirty="0" smtClean="0">
                <a:ln>
                  <a:noFill/>
                </a:ln>
                <a:solidFill>
                  <a:srgbClr val="FFC000"/>
                </a:solidFill>
                <a:effectLst/>
                <a:uLnTx/>
                <a:uFillTx/>
                <a:latin typeface="+mj-lt"/>
                <a:ea typeface="+mj-ea"/>
                <a:cs typeface="+mj-cs"/>
              </a:rPr>
              <a:t>FORCE DES M</a:t>
            </a:r>
            <a:r>
              <a:rPr lang="fr-FR" sz="4399" b="1" dirty="0" smtClean="0">
                <a:solidFill>
                  <a:srgbClr val="FFC000"/>
                </a:solidFill>
              </a:rPr>
              <a:t>ÉDIAS</a:t>
            </a:r>
            <a:r>
              <a:rPr kumimoji="0" lang="fr-FR" sz="4399" b="1" i="0" u="none" strike="noStrike" kern="1200" cap="none" spc="0" normalizeH="0" baseline="0" noProof="0" dirty="0" smtClean="0">
                <a:ln>
                  <a:noFill/>
                </a:ln>
                <a:solidFill>
                  <a:srgbClr val="FFC000"/>
                </a:solidFill>
                <a:effectLst/>
                <a:uLnTx/>
                <a:uFillTx/>
                <a:latin typeface="+mj-lt"/>
                <a:ea typeface="+mj-ea"/>
                <a:cs typeface="+mj-cs"/>
              </a:rPr>
              <a:t> SOCIAUX </a:t>
            </a:r>
            <a:endParaRPr kumimoji="0" lang="fr-FR" sz="4399" b="1" i="0" u="none" strike="noStrike" kern="1200" cap="none" spc="0" normalizeH="0" baseline="0" noProof="0" dirty="0">
              <a:ln>
                <a:noFill/>
              </a:ln>
              <a:solidFill>
                <a:srgbClr val="FFC000"/>
              </a:solidFill>
              <a:effectLst/>
              <a:uLnTx/>
              <a:uFillTx/>
              <a:latin typeface="+mj-lt"/>
              <a:ea typeface="+mj-ea"/>
              <a:cs typeface="+mj-cs"/>
            </a:endParaRPr>
          </a:p>
        </p:txBody>
      </p:sp>
      <p:sp>
        <p:nvSpPr>
          <p:cNvPr id="5" name="Rectangle 4"/>
          <p:cNvSpPr/>
          <p:nvPr/>
        </p:nvSpPr>
        <p:spPr>
          <a:xfrm>
            <a:off x="4602480" y="5459075"/>
            <a:ext cx="7421880" cy="1200329"/>
          </a:xfrm>
          <a:prstGeom prst="rect">
            <a:avLst/>
          </a:prstGeom>
        </p:spPr>
        <p:txBody>
          <a:bodyPr wrap="square">
            <a:spAutoFit/>
          </a:bodyPr>
          <a:lstStyle/>
          <a:p>
            <a:r>
              <a:rPr lang="fr-FR" sz="2400" b="1" dirty="0" smtClean="0"/>
              <a:t>Les théories du complot attirent, fascinent par leur simplicité, leur anticonformisme, voire la transgression qu’elles incarnent face au pouvoir établi. G </a:t>
            </a:r>
            <a:r>
              <a:rPr lang="fr-FR" sz="2400" b="1" dirty="0" err="1" smtClean="0"/>
              <a:t>Bronner</a:t>
            </a:r>
            <a:endParaRPr lang="fr-FR" sz="2400" b="1" dirty="0"/>
          </a:p>
        </p:txBody>
      </p:sp>
      <p:sp>
        <p:nvSpPr>
          <p:cNvPr id="6" name="Rectangle 5"/>
          <p:cNvSpPr/>
          <p:nvPr/>
        </p:nvSpPr>
        <p:spPr>
          <a:xfrm>
            <a:off x="160020" y="5940475"/>
            <a:ext cx="3901234" cy="430887"/>
          </a:xfrm>
          <a:prstGeom prst="rect">
            <a:avLst/>
          </a:prstGeom>
        </p:spPr>
        <p:txBody>
          <a:bodyPr wrap="square">
            <a:spAutoFit/>
          </a:bodyPr>
          <a:lstStyle/>
          <a:p>
            <a:r>
              <a:rPr lang="fr-FR" sz="1100" dirty="0" smtClean="0">
                <a:latin typeface="Trebuchet MS" pitchFamily="34" charset="0"/>
              </a:rPr>
              <a:t>https://www.scienceshumaines.com/theories-du-complot-notre-societe-est-elle-devenue-parano_fr_33953.html</a:t>
            </a:r>
            <a:endParaRPr lang="fr-FR" sz="1100" dirty="0">
              <a:latin typeface="Trebuchet MS" pitchFamily="34" charset="0"/>
            </a:endParaRPr>
          </a:p>
        </p:txBody>
      </p:sp>
      <p:sp>
        <p:nvSpPr>
          <p:cNvPr id="7" name="Titre 1"/>
          <p:cNvSpPr txBox="1">
            <a:spLocks/>
          </p:cNvSpPr>
          <p:nvPr/>
        </p:nvSpPr>
        <p:spPr>
          <a:xfrm>
            <a:off x="79463" y="2504196"/>
            <a:ext cx="3038993" cy="1352818"/>
          </a:xfrm>
          <a:prstGeom prst="rect">
            <a:avLst/>
          </a:prstGeom>
        </p:spPr>
        <p:style>
          <a:lnRef idx="0">
            <a:scrgbClr r="0" g="0" b="0"/>
          </a:lnRef>
          <a:fillRef idx="1001">
            <a:schemeClr val="dk2"/>
          </a:fillRef>
          <a:effectRef idx="0">
            <a:scrgbClr r="0" g="0" b="0"/>
          </a:effectRef>
          <a:fontRef idx="major"/>
        </p:style>
        <p:txBody>
          <a:bodyPr>
            <a:normAutofit fontScale="97500"/>
          </a:bodyPr>
          <a:lstStyle/>
          <a:p>
            <a:pPr lvl="0" algn="ctr" defTabSz="914339">
              <a:lnSpc>
                <a:spcPct val="90000"/>
              </a:lnSpc>
              <a:spcBef>
                <a:spcPct val="0"/>
              </a:spcBef>
            </a:pPr>
            <a:r>
              <a:rPr kumimoji="0" lang="fr-FR" sz="2400" b="1" i="0" u="none" strike="noStrike" kern="1200" cap="none" spc="0" normalizeH="0" baseline="0" noProof="0" dirty="0" smtClean="0">
                <a:ln>
                  <a:noFill/>
                </a:ln>
                <a:solidFill>
                  <a:srgbClr val="FFC000"/>
                </a:solidFill>
                <a:effectLst/>
                <a:uLnTx/>
                <a:uFillTx/>
                <a:latin typeface="+mj-lt"/>
                <a:ea typeface="+mj-ea"/>
                <a:cs typeface="+mj-cs"/>
              </a:rPr>
              <a:t>VALORISE CEUX QUI LES D</a:t>
            </a:r>
            <a:r>
              <a:rPr lang="fr-FR" sz="2400" b="1" dirty="0" smtClean="0">
                <a:solidFill>
                  <a:srgbClr val="FFC000"/>
                </a:solidFill>
              </a:rPr>
              <a:t>É</a:t>
            </a:r>
            <a:r>
              <a:rPr kumimoji="0" lang="fr-FR" sz="2400" b="1" i="0" u="none" strike="noStrike" kern="1200" cap="none" spc="0" normalizeH="0" baseline="0" noProof="0" dirty="0" smtClean="0">
                <a:ln>
                  <a:noFill/>
                </a:ln>
                <a:solidFill>
                  <a:srgbClr val="FFC000"/>
                </a:solidFill>
                <a:effectLst/>
                <a:uLnTx/>
                <a:uFillTx/>
                <a:latin typeface="+mj-lt"/>
                <a:ea typeface="+mj-ea"/>
                <a:cs typeface="+mj-cs"/>
              </a:rPr>
              <a:t>VELOPPENT ET LES PROPAGENT…</a:t>
            </a:r>
            <a:endParaRPr kumimoji="0" lang="fr-FR" sz="2400" b="1" i="0" u="none" strike="noStrike" kern="1200" cap="none" spc="0" normalizeH="0" baseline="0" noProof="0" dirty="0">
              <a:ln>
                <a:noFill/>
              </a:ln>
              <a:solidFill>
                <a:srgbClr val="FFC000"/>
              </a:solidFill>
              <a:effectLst/>
              <a:uLnTx/>
              <a:uFillTx/>
              <a:latin typeface="+mj-lt"/>
              <a:ea typeface="+mj-ea"/>
              <a:cs typeface="+mj-cs"/>
            </a:endParaRPr>
          </a:p>
        </p:txBody>
      </p:sp>
      <p:sp>
        <p:nvSpPr>
          <p:cNvPr id="8" name="Titre 1"/>
          <p:cNvSpPr txBox="1">
            <a:spLocks/>
          </p:cNvSpPr>
          <p:nvPr/>
        </p:nvSpPr>
        <p:spPr>
          <a:xfrm>
            <a:off x="8749787" y="4114694"/>
            <a:ext cx="3038993" cy="1352818"/>
          </a:xfrm>
          <a:prstGeom prst="rect">
            <a:avLst/>
          </a:prstGeom>
        </p:spPr>
        <p:style>
          <a:lnRef idx="0">
            <a:scrgbClr r="0" g="0" b="0"/>
          </a:lnRef>
          <a:fillRef idx="1001">
            <a:schemeClr val="dk2"/>
          </a:fillRef>
          <a:effectRef idx="0">
            <a:scrgbClr r="0" g="0" b="0"/>
          </a:effectRef>
          <a:fontRef idx="major"/>
        </p:style>
        <p:txBody>
          <a:bodyPr>
            <a:normAutofit fontScale="97500"/>
          </a:bodyPr>
          <a:lstStyle/>
          <a:p>
            <a:pPr lvl="0" algn="ctr" defTabSz="914339">
              <a:lnSpc>
                <a:spcPct val="90000"/>
              </a:lnSpc>
              <a:spcBef>
                <a:spcPct val="0"/>
              </a:spcBef>
            </a:pPr>
            <a:r>
              <a:rPr kumimoji="0" lang="fr-FR" sz="2400" b="1" i="0" u="none" strike="noStrike" kern="1200" cap="none" spc="0" normalizeH="0" baseline="0" noProof="0" dirty="0" smtClean="0">
                <a:ln>
                  <a:noFill/>
                </a:ln>
                <a:solidFill>
                  <a:srgbClr val="FFC000"/>
                </a:solidFill>
                <a:effectLst/>
                <a:uLnTx/>
                <a:uFillTx/>
                <a:latin typeface="+mj-lt"/>
                <a:ea typeface="+mj-ea"/>
                <a:cs typeface="+mj-cs"/>
              </a:rPr>
              <a:t>FONT APPEL  A</a:t>
            </a:r>
            <a:r>
              <a:rPr kumimoji="0" lang="fr-FR" sz="2400" b="1" i="0" u="none" strike="noStrike" kern="1200" cap="none" spc="0" normalizeH="0" noProof="0" dirty="0" smtClean="0">
                <a:ln>
                  <a:noFill/>
                </a:ln>
                <a:solidFill>
                  <a:srgbClr val="FFC000"/>
                </a:solidFill>
                <a:effectLst/>
                <a:uLnTx/>
                <a:uFillTx/>
                <a:latin typeface="+mj-lt"/>
                <a:ea typeface="+mj-ea"/>
                <a:cs typeface="+mj-cs"/>
              </a:rPr>
              <a:t> NOS </a:t>
            </a:r>
            <a:r>
              <a:rPr lang="fr-FR" sz="2400" b="1" dirty="0" smtClean="0">
                <a:solidFill>
                  <a:srgbClr val="FFC000"/>
                </a:solidFill>
              </a:rPr>
              <a:t>É</a:t>
            </a:r>
            <a:r>
              <a:rPr kumimoji="0" lang="fr-FR" sz="2400" b="1" i="0" u="none" strike="noStrike" kern="1200" cap="none" spc="0" normalizeH="0" noProof="0" dirty="0" smtClean="0">
                <a:ln>
                  <a:noFill/>
                </a:ln>
                <a:solidFill>
                  <a:srgbClr val="FFC000"/>
                </a:solidFill>
                <a:effectLst/>
                <a:uLnTx/>
                <a:uFillTx/>
                <a:latin typeface="+mj-lt"/>
                <a:ea typeface="+mj-ea"/>
                <a:cs typeface="+mj-cs"/>
              </a:rPr>
              <a:t>MOTIONS</a:t>
            </a:r>
            <a:r>
              <a:rPr kumimoji="0" lang="fr-FR" sz="2400" b="1" i="0" u="none" strike="noStrike" kern="1200" cap="none" spc="0" normalizeH="0" baseline="0" noProof="0" dirty="0" smtClean="0">
                <a:ln>
                  <a:noFill/>
                </a:ln>
                <a:solidFill>
                  <a:srgbClr val="FFC000"/>
                </a:solidFill>
                <a:effectLst/>
                <a:uLnTx/>
                <a:uFillTx/>
                <a:latin typeface="+mj-lt"/>
                <a:ea typeface="+mj-ea"/>
                <a:cs typeface="+mj-cs"/>
              </a:rPr>
              <a:t>… PLUS QU NOTRE RATIONNALIT</a:t>
            </a:r>
            <a:r>
              <a:rPr lang="fr-FR" sz="2400" b="1" dirty="0" smtClean="0">
                <a:solidFill>
                  <a:srgbClr val="FFC000"/>
                </a:solidFill>
              </a:rPr>
              <a:t>É</a:t>
            </a:r>
            <a:endParaRPr kumimoji="0" lang="fr-FR" sz="2400" b="1" i="0" u="none" strike="noStrike" kern="1200" cap="none" spc="0" normalizeH="0" baseline="0" noProof="0" dirty="0">
              <a:ln>
                <a:noFill/>
              </a:ln>
              <a:solidFill>
                <a:srgbClr val="FFC000"/>
              </a:solidFill>
              <a:effectLst/>
              <a:uLnTx/>
              <a:uFillTx/>
              <a:latin typeface="+mj-lt"/>
              <a:ea typeface="+mj-ea"/>
              <a:cs typeface="+mj-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3119669" y="188640"/>
            <a:ext cx="8637984" cy="1152128"/>
          </a:xfrm>
        </p:spPr>
        <p:txBody>
          <a:bodyPr/>
          <a:lstStyle/>
          <a:p>
            <a:pPr algn="l"/>
            <a:r>
              <a:rPr lang="fr-FR" b="1" dirty="0" smtClean="0">
                <a:solidFill>
                  <a:srgbClr val="002060"/>
                </a:solidFill>
                <a:latin typeface="Calibri" pitchFamily="34" charset="0"/>
                <a:ea typeface="Calibri" pitchFamily="34" charset="0"/>
                <a:cs typeface="Times New Roman" pitchFamily="18" charset="0"/>
              </a:rPr>
              <a:t>BIAIS DE CONFIRMATION</a:t>
            </a:r>
            <a:endParaRPr lang="fr-FR" b="1" dirty="0">
              <a:solidFill>
                <a:srgbClr val="002060"/>
              </a:solidFill>
            </a:endParaRPr>
          </a:p>
        </p:txBody>
      </p:sp>
      <p:sp>
        <p:nvSpPr>
          <p:cNvPr id="19457" name="Rectangle 1"/>
          <p:cNvSpPr>
            <a:spLocks noChangeArrowheads="1"/>
          </p:cNvSpPr>
          <p:nvPr/>
        </p:nvSpPr>
        <p:spPr bwMode="auto">
          <a:xfrm>
            <a:off x="0" y="4786619"/>
            <a:ext cx="12192000" cy="1754326"/>
          </a:xfrm>
          <a:prstGeom prst="rect">
            <a:avLst/>
          </a:prstGeom>
          <a:solidFill>
            <a:schemeClr val="accent4">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3200" b="1"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Le biais de confirmation</a:t>
            </a:r>
            <a:r>
              <a:rPr kumimoji="0" lang="fr-FR" sz="3200" b="0"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 est la tendance, très commune, à ne rechercher et ne prendre en considération que les informations qui confirment les</a:t>
            </a:r>
            <a:r>
              <a:rPr kumimoji="0" lang="fr-FR" sz="3200" b="0" i="0" u="none" strike="noStrike" cap="none" normalizeH="0" dirty="0" smtClean="0">
                <a:ln>
                  <a:noFill/>
                </a:ln>
                <a:solidFill>
                  <a:srgbClr val="002060"/>
                </a:solidFill>
                <a:effectLst/>
                <a:latin typeface="Calibri" pitchFamily="34" charset="0"/>
                <a:ea typeface="Calibri" pitchFamily="34" charset="0"/>
                <a:cs typeface="Times New Roman" pitchFamily="18" charset="0"/>
              </a:rPr>
              <a:t> </a:t>
            </a:r>
            <a:r>
              <a:rPr kumimoji="0" lang="fr-FR" sz="3200" b="0" i="0" u="none" strike="noStrike" cap="none" normalizeH="0" baseline="0" dirty="0" smtClean="0">
                <a:ln>
                  <a:noFill/>
                </a:ln>
                <a:solidFill>
                  <a:srgbClr val="002060"/>
                </a:solidFill>
                <a:effectLst/>
                <a:latin typeface="Calibri" pitchFamily="34" charset="0"/>
                <a:ea typeface="Calibri" pitchFamily="34" charset="0"/>
                <a:cs typeface="Times New Roman" pitchFamily="18" charset="0"/>
              </a:rPr>
              <a:t>croyances et à ignorer ou discréditer celles qui les contredisent</a:t>
            </a:r>
            <a:r>
              <a:rPr lang="fr-FR" sz="900" dirty="0" smtClean="0">
                <a:solidFill>
                  <a:srgbClr val="002060"/>
                </a:solidFill>
                <a:latin typeface="Calibri" pitchFamily="34" charset="0"/>
                <a:ea typeface="Calibri" pitchFamily="34" charset="0"/>
                <a:cs typeface="Times New Roman" pitchFamily="18" charset="0"/>
              </a:rPr>
              <a:t> </a:t>
            </a:r>
            <a:r>
              <a:rPr lang="fr-FR" sz="4400" dirty="0" smtClean="0">
                <a:solidFill>
                  <a:srgbClr val="002060"/>
                </a:solidFill>
                <a:latin typeface="Calibri" pitchFamily="34" charset="0"/>
                <a:ea typeface="Calibri" pitchFamily="34" charset="0"/>
                <a:cs typeface="Times New Roman" pitchFamily="18" charset="0"/>
              </a:rPr>
              <a:t>!</a:t>
            </a:r>
            <a:endParaRPr kumimoji="0" lang="fr-FR" sz="44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19458" name="Picture 2">
            <a:hlinkClick r:id="rId2"/>
          </p:cNvPr>
          <p:cNvPicPr>
            <a:picLocks noChangeAspect="1" noChangeArrowheads="1"/>
          </p:cNvPicPr>
          <p:nvPr/>
        </p:nvPicPr>
        <p:blipFill>
          <a:blip r:embed="rId3" cstate="print"/>
          <a:srcRect/>
          <a:stretch>
            <a:fillRect/>
          </a:stretch>
        </p:blipFill>
        <p:spPr bwMode="auto">
          <a:xfrm>
            <a:off x="4438053" y="1180126"/>
            <a:ext cx="7378700" cy="3292121"/>
          </a:xfrm>
          <a:prstGeom prst="rect">
            <a:avLst/>
          </a:prstGeom>
          <a:noFill/>
          <a:ln w="9525">
            <a:noFill/>
            <a:miter lim="800000"/>
            <a:headEnd/>
            <a:tailEnd/>
          </a:ln>
        </p:spPr>
      </p:pic>
      <p:sp>
        <p:nvSpPr>
          <p:cNvPr id="6" name="ZoneTexte 5"/>
          <p:cNvSpPr txBox="1"/>
          <p:nvPr/>
        </p:nvSpPr>
        <p:spPr>
          <a:xfrm>
            <a:off x="9226379" y="568411"/>
            <a:ext cx="2627870" cy="369332"/>
          </a:xfrm>
          <a:prstGeom prst="rect">
            <a:avLst/>
          </a:prstGeom>
          <a:noFill/>
        </p:spPr>
        <p:txBody>
          <a:bodyPr wrap="square" rtlCol="0">
            <a:spAutoFit/>
          </a:bodyPr>
          <a:lstStyle/>
          <a:p>
            <a:r>
              <a:rPr lang="fr-FR" b="1" dirty="0" smtClean="0">
                <a:solidFill>
                  <a:srgbClr val="002060"/>
                </a:solidFill>
              </a:rPr>
              <a:t>&amp; Dissonance cognitive</a:t>
            </a:r>
            <a:endParaRPr lang="fr-FR" b="1" dirty="0">
              <a:solidFill>
                <a:srgbClr val="00206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p:cNvPr>
          <p:cNvPicPr>
            <a:picLocks noChangeAspect="1" noChangeArrowheads="1"/>
          </p:cNvPicPr>
          <p:nvPr/>
        </p:nvPicPr>
        <p:blipFill>
          <a:blip r:embed="rId3" cstate="print"/>
          <a:srcRect/>
          <a:stretch>
            <a:fillRect/>
          </a:stretch>
        </p:blipFill>
        <p:spPr bwMode="auto">
          <a:xfrm>
            <a:off x="2612013" y="0"/>
            <a:ext cx="6912768" cy="686998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7794" y="2213132"/>
            <a:ext cx="11434119" cy="1661993"/>
          </a:xfrm>
          <a:prstGeom prst="rect">
            <a:avLst/>
          </a:prstGeom>
          <a:noFill/>
        </p:spPr>
        <p:txBody>
          <a:bodyPr wrap="square" rtlCol="0">
            <a:spAutoFit/>
          </a:bodyPr>
          <a:lstStyle/>
          <a:p>
            <a:pPr algn="ctr"/>
            <a:r>
              <a:rPr lang="fr-FR" sz="4800" b="1" dirty="0" smtClean="0">
                <a:solidFill>
                  <a:srgbClr val="002060"/>
                </a:solidFill>
              </a:rPr>
              <a:t>VERIFICATION DES FAITS, FACTCHECKING </a:t>
            </a:r>
          </a:p>
          <a:p>
            <a:pPr algn="ctr"/>
            <a:r>
              <a:rPr lang="fr-FR" sz="4800" b="1" dirty="0" smtClean="0">
                <a:solidFill>
                  <a:srgbClr val="002060"/>
                </a:solidFill>
              </a:rPr>
              <a:t>NECESSAIRE ET INDISPENSABLE </a:t>
            </a:r>
            <a:r>
              <a:rPr lang="fr-FR" sz="5400" b="1" dirty="0" smtClean="0">
                <a:solidFill>
                  <a:srgbClr val="002060"/>
                </a:solidFill>
              </a:rPr>
              <a:t>!</a:t>
            </a:r>
            <a:endParaRPr lang="fr-FR" sz="5400" b="1" dirty="0">
              <a:solidFill>
                <a:srgbClr val="00206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pbs.twimg.com/media/DW3bG9_WAAElRMu.jpg:large"/>
          <p:cNvPicPr/>
          <p:nvPr/>
        </p:nvPicPr>
        <p:blipFill>
          <a:blip r:embed="rId2" cstate="print"/>
          <a:srcRect/>
          <a:stretch>
            <a:fillRect/>
          </a:stretch>
        </p:blipFill>
        <p:spPr bwMode="auto">
          <a:xfrm>
            <a:off x="0" y="0"/>
            <a:ext cx="6777355" cy="6858000"/>
          </a:xfrm>
          <a:prstGeom prst="rect">
            <a:avLst/>
          </a:prstGeom>
          <a:noFill/>
          <a:ln w="9525">
            <a:noFill/>
            <a:miter lim="800000"/>
            <a:headEnd/>
            <a:tailEnd/>
          </a:ln>
        </p:spPr>
      </p:pic>
      <p:sp>
        <p:nvSpPr>
          <p:cNvPr id="44033" name="Rectangle 1"/>
          <p:cNvSpPr>
            <a:spLocks noChangeArrowheads="1"/>
          </p:cNvSpPr>
          <p:nvPr/>
        </p:nvSpPr>
        <p:spPr bwMode="auto">
          <a:xfrm>
            <a:off x="6949440" y="2823422"/>
            <a:ext cx="5002272" cy="310854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rPr>
              <a:t>LE MONDE </a:t>
            </a: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hlinkClick r:id="rId3"/>
              </a:rPr>
              <a:t>http://www.lemonde.fr/verification/</a:t>
            </a:r>
            <a:endPar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rPr>
              <a:t>  </a:t>
            </a:r>
            <a:r>
              <a:rPr kumimoji="0" lang="fr-FR" sz="1400" b="0" i="0" u="none" strike="noStrike" cap="none" normalizeH="0" baseline="0" dirty="0" err="1" smtClean="0">
                <a:ln>
                  <a:noFill/>
                </a:ln>
                <a:solidFill>
                  <a:srgbClr val="29235C"/>
                </a:solidFill>
                <a:effectLst/>
                <a:latin typeface="Trebuchet MS" pitchFamily="34" charset="0"/>
                <a:ea typeface="Calibri" pitchFamily="34" charset="0"/>
                <a:cs typeface="Times New Roman" pitchFamily="18" charset="0"/>
              </a:rPr>
              <a:t>décodex</a:t>
            </a: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rPr>
              <a:t>+appli </a:t>
            </a:r>
            <a:r>
              <a:rPr kumimoji="0" lang="fr-FR" sz="1400" b="0" i="0" u="none" strike="noStrike" cap="none" normalizeH="0" baseline="0" dirty="0" err="1" smtClean="0">
                <a:ln>
                  <a:noFill/>
                </a:ln>
                <a:solidFill>
                  <a:srgbClr val="29235C"/>
                </a:solidFill>
                <a:effectLst/>
                <a:latin typeface="Trebuchet MS" pitchFamily="34" charset="0"/>
                <a:ea typeface="Calibri" pitchFamily="34" charset="0"/>
                <a:cs typeface="Times New Roman" pitchFamily="18" charset="0"/>
              </a:rPr>
              <a:t>décodex</a:t>
            </a:r>
            <a:endPar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rgbClr val="29235C"/>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rPr>
              <a:t> LIBERATION : </a:t>
            </a: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hlinkClick r:id="rId4"/>
              </a:rPr>
              <a:t>https://liberation.checknews.fr</a:t>
            </a:r>
            <a:endPar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sz="1400" b="0" i="0" u="none" strike="noStrike" cap="none" normalizeH="0" baseline="0" dirty="0" smtClean="0">
              <a:ln>
                <a:noFill/>
              </a:ln>
              <a:solidFill>
                <a:srgbClr val="29235C"/>
              </a:solidFill>
              <a:effectLst/>
              <a:latin typeface="Trebuchet MS"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rPr>
              <a:t> LES OBSERVATEURS : </a:t>
            </a:r>
            <a:r>
              <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hlinkClick r:id="rId5"/>
              </a:rPr>
              <a:t>http://observers.france24.com/fr/tag/intox</a:t>
            </a:r>
            <a:endPar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sz="1400" b="0" i="0" u="none" strike="noStrike" cap="none" normalizeH="0" baseline="0" dirty="0" smtClean="0">
              <a:ln>
                <a:noFill/>
              </a:ln>
              <a:solidFill>
                <a:srgbClr val="29235C"/>
              </a:solidFill>
              <a:effectLst/>
              <a:latin typeface="Trebuchet MS" pitchFamily="34" charset="0"/>
              <a:ea typeface="Calibri" pitchFamily="34" charset="0"/>
              <a:cs typeface="Times New Roman" pitchFamily="18" charset="0"/>
            </a:endParaRPr>
          </a:p>
          <a:p>
            <a:pPr lvl="0">
              <a:buFont typeface="Arial" pitchFamily="34" charset="0"/>
              <a:buChar char="•"/>
            </a:pPr>
            <a:r>
              <a:rPr lang="en-US" sz="1400" dirty="0" smtClean="0">
                <a:solidFill>
                  <a:srgbClr val="29235C"/>
                </a:solidFill>
                <a:latin typeface="Trebuchet MS" pitchFamily="34" charset="0"/>
              </a:rPr>
              <a:t> CONSPIRACY WATCH </a:t>
            </a:r>
            <a:r>
              <a:rPr lang="en-US" sz="1400" dirty="0" smtClean="0">
                <a:solidFill>
                  <a:srgbClr val="29235C"/>
                </a:solidFill>
                <a:latin typeface="Trebuchet MS" pitchFamily="34" charset="0"/>
                <a:hlinkClick r:id="rId6"/>
              </a:rPr>
              <a:t>http://www.conspiracywatch.info/</a:t>
            </a:r>
            <a:endParaRPr lang="en-US" sz="1400" dirty="0" smtClean="0">
              <a:solidFill>
                <a:srgbClr val="29235C"/>
              </a:solidFill>
              <a:latin typeface="Trebuchet MS" pitchFamily="34" charset="0"/>
            </a:endParaRPr>
          </a:p>
          <a:p>
            <a:pPr lvl="0"/>
            <a:r>
              <a:rPr lang="en-US" sz="1400" dirty="0" smtClean="0">
                <a:solidFill>
                  <a:srgbClr val="29235C"/>
                </a:solidFill>
                <a:latin typeface="Trebuchet MS" pitchFamily="34" charset="0"/>
              </a:rPr>
              <a:t> </a:t>
            </a:r>
            <a:r>
              <a:rPr lang="en-US" sz="1400" dirty="0" err="1" smtClean="0">
                <a:solidFill>
                  <a:srgbClr val="29235C"/>
                </a:solidFill>
                <a:latin typeface="Trebuchet MS" pitchFamily="34" charset="0"/>
              </a:rPr>
              <a:t>observatoire</a:t>
            </a:r>
            <a:r>
              <a:rPr lang="en-US" sz="1400" dirty="0" smtClean="0">
                <a:solidFill>
                  <a:srgbClr val="29235C"/>
                </a:solidFill>
                <a:latin typeface="Trebuchet MS" pitchFamily="34" charset="0"/>
              </a:rPr>
              <a:t> des complots</a:t>
            </a:r>
          </a:p>
          <a:p>
            <a:pPr lvl="0"/>
            <a:endParaRPr lang="fr-FR" sz="1400" dirty="0" smtClean="0">
              <a:solidFill>
                <a:srgbClr val="29235C"/>
              </a:solidFill>
              <a:latin typeface="Trebuchet MS" pitchFamily="34" charset="0"/>
            </a:endParaRPr>
          </a:p>
          <a:p>
            <a:pPr lvl="0">
              <a:buFont typeface="Arial" pitchFamily="34" charset="0"/>
              <a:buChar char="•"/>
            </a:pPr>
            <a:r>
              <a:rPr lang="en-US" sz="1400" dirty="0" smtClean="0">
                <a:solidFill>
                  <a:srgbClr val="29235C"/>
                </a:solidFill>
                <a:latin typeface="Trebuchet MS" pitchFamily="34" charset="0"/>
              </a:rPr>
              <a:t> HOAXBUSTER </a:t>
            </a:r>
            <a:r>
              <a:rPr lang="en-US" sz="1400" dirty="0" smtClean="0">
                <a:solidFill>
                  <a:srgbClr val="29235C"/>
                </a:solidFill>
                <a:latin typeface="Trebuchet MS" pitchFamily="34" charset="0"/>
                <a:hlinkClick r:id="rId7"/>
              </a:rPr>
              <a:t>http://www.hoaxbuster.com/</a:t>
            </a:r>
            <a:endParaRPr lang="en-US" sz="1400" dirty="0" smtClean="0">
              <a:solidFill>
                <a:srgbClr val="29235C"/>
              </a:solidFill>
              <a:latin typeface="Trebuchet MS" pitchFamily="34" charset="0"/>
            </a:endParaRPr>
          </a:p>
          <a:p>
            <a:pPr lvl="0">
              <a:buFont typeface="Arial" pitchFamily="34" charset="0"/>
              <a:buChar char="•"/>
            </a:pPr>
            <a:r>
              <a:rPr lang="fr-FR" sz="1400" dirty="0" smtClean="0">
                <a:solidFill>
                  <a:schemeClr val="accent1">
                    <a:lumMod val="50000"/>
                  </a:schemeClr>
                </a:solidFill>
                <a:hlinkClick r:id="rId8"/>
              </a:rPr>
              <a:t> </a:t>
            </a:r>
            <a:r>
              <a:rPr lang="fr-FR" sz="1400" dirty="0" smtClean="0">
                <a:solidFill>
                  <a:schemeClr val="tx1"/>
                </a:solidFill>
                <a:hlinkClick r:id="rId8"/>
              </a:rPr>
              <a:t>AFP MAKING-OF </a:t>
            </a:r>
            <a:r>
              <a:rPr lang="fr-FR" sz="1400" dirty="0" smtClean="0">
                <a:solidFill>
                  <a:schemeClr val="accent1">
                    <a:lumMod val="50000"/>
                  </a:schemeClr>
                </a:solidFill>
                <a:hlinkClick r:id="rId8"/>
              </a:rPr>
              <a:t>: https://making-of.afp.com</a:t>
            </a:r>
            <a:r>
              <a:rPr lang="fr-FR" sz="1400" dirty="0" smtClean="0">
                <a:solidFill>
                  <a:schemeClr val="accent1">
                    <a:lumMod val="50000"/>
                  </a:schemeClr>
                </a:solidFill>
              </a:rPr>
              <a:t>/</a:t>
            </a:r>
            <a:endParaRPr lang="fr-FR" sz="1400" dirty="0" smtClean="0">
              <a:solidFill>
                <a:srgbClr val="29235C"/>
              </a:solidFill>
              <a:latin typeface="Trebuchet MS"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rgbClr val="29235C"/>
              </a:solidFill>
              <a:effectLst/>
              <a:latin typeface="Trebuchet MS" pitchFamily="34" charset="0"/>
              <a:cs typeface="Arial" pitchFamily="34" charset="0"/>
            </a:endParaRPr>
          </a:p>
        </p:txBody>
      </p:sp>
      <p:sp>
        <p:nvSpPr>
          <p:cNvPr id="4" name="Rectangle à coins arrondis 3"/>
          <p:cNvSpPr/>
          <p:nvPr/>
        </p:nvSpPr>
        <p:spPr>
          <a:xfrm>
            <a:off x="7338060" y="880110"/>
            <a:ext cx="4434840" cy="1440180"/>
          </a:xfrm>
          <a:prstGeom prst="roundRect">
            <a:avLst/>
          </a:prstGeom>
        </p:spPr>
        <p:style>
          <a:lnRef idx="2">
            <a:schemeClr val="accent4"/>
          </a:lnRef>
          <a:fillRef idx="1001">
            <a:schemeClr val="dk2"/>
          </a:fillRef>
          <a:effectRef idx="0">
            <a:schemeClr val="accent4"/>
          </a:effectRef>
          <a:fontRef idx="minor">
            <a:schemeClr val="dk1"/>
          </a:fontRef>
        </p:style>
        <p:txBody>
          <a:bodyPr rtlCol="0" anchor="ctr"/>
          <a:lstStyle/>
          <a:p>
            <a:pPr algn="ctr"/>
            <a:r>
              <a:rPr lang="fr-FR" sz="2800" b="1" dirty="0" smtClean="0">
                <a:solidFill>
                  <a:srgbClr val="FFC000"/>
                </a:solidFill>
                <a:latin typeface="Trebuchet MS" pitchFamily="34" charset="0"/>
              </a:rPr>
              <a:t>FACTCHECKING </a:t>
            </a:r>
          </a:p>
          <a:p>
            <a:pPr algn="ctr"/>
            <a:r>
              <a:rPr lang="fr-FR" sz="2800" b="1" dirty="0" smtClean="0">
                <a:solidFill>
                  <a:srgbClr val="FFC000"/>
                </a:solidFill>
                <a:latin typeface="Trebuchet MS" pitchFamily="34" charset="0"/>
              </a:rPr>
              <a:t>VÉRIFICATION DE L’INFO</a:t>
            </a:r>
            <a:endParaRPr lang="fr-FR" sz="2800" b="1" dirty="0">
              <a:solidFill>
                <a:srgbClr val="FFC000"/>
              </a:solidFill>
              <a:latin typeface="Trebuchet MS"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11827" y="238898"/>
            <a:ext cx="7743567" cy="646331"/>
          </a:xfrm>
          <a:prstGeom prst="rect">
            <a:avLst/>
          </a:prstGeom>
          <a:noFill/>
        </p:spPr>
        <p:txBody>
          <a:bodyPr wrap="square" rtlCol="0">
            <a:spAutoFit/>
          </a:bodyPr>
          <a:lstStyle/>
          <a:p>
            <a:r>
              <a:rPr lang="fr-FR" sz="3600" dirty="0" smtClean="0">
                <a:solidFill>
                  <a:srgbClr val="002060"/>
                </a:solidFill>
                <a:latin typeface="Trebuchet MS" pitchFamily="34" charset="0"/>
              </a:rPr>
              <a:t>DÉVELOPER SON ESPRIT CRITIQUE</a:t>
            </a:r>
            <a:r>
              <a:rPr lang="fr-FR" dirty="0" smtClean="0"/>
              <a:t> </a:t>
            </a:r>
            <a:endParaRPr lang="fr-FR" dirty="0"/>
          </a:p>
        </p:txBody>
      </p:sp>
      <p:sp>
        <p:nvSpPr>
          <p:cNvPr id="4" name="Rectangle 3"/>
          <p:cNvSpPr/>
          <p:nvPr/>
        </p:nvSpPr>
        <p:spPr>
          <a:xfrm>
            <a:off x="2570205" y="1639329"/>
            <a:ext cx="8559113" cy="4708981"/>
          </a:xfrm>
          <a:prstGeom prst="rect">
            <a:avLst/>
          </a:prstGeom>
        </p:spPr>
        <p:txBody>
          <a:bodyPr wrap="square">
            <a:spAutoFit/>
          </a:bodyPr>
          <a:lstStyle/>
          <a:p>
            <a:r>
              <a:rPr lang="fr-FR" sz="2000" dirty="0" smtClean="0">
                <a:solidFill>
                  <a:srgbClr val="002060"/>
                </a:solidFill>
                <a:latin typeface="Trebuchet MS" pitchFamily="34" charset="0"/>
              </a:rPr>
              <a:t>Il existe sur </a:t>
            </a:r>
            <a:r>
              <a:rPr lang="fr-FR" sz="2000" dirty="0" err="1" smtClean="0">
                <a:solidFill>
                  <a:srgbClr val="002060"/>
                </a:solidFill>
                <a:latin typeface="Trebuchet MS" pitchFamily="34" charset="0"/>
              </a:rPr>
              <a:t>youtube</a:t>
            </a:r>
            <a:r>
              <a:rPr lang="fr-FR" sz="2000" dirty="0" smtClean="0">
                <a:solidFill>
                  <a:srgbClr val="002060"/>
                </a:solidFill>
                <a:latin typeface="Trebuchet MS" pitchFamily="34" charset="0"/>
              </a:rPr>
              <a:t> un cercle des vidéastes spécialisés dans la démystification et «</a:t>
            </a:r>
            <a:r>
              <a:rPr lang="fr-FR" sz="2000" i="1" dirty="0" smtClean="0">
                <a:solidFill>
                  <a:srgbClr val="002060"/>
                </a:solidFill>
                <a:latin typeface="Trebuchet MS" pitchFamily="34" charset="0"/>
              </a:rPr>
              <a:t> l’autodéfense intellectuelle</a:t>
            </a:r>
            <a:r>
              <a:rPr lang="fr-FR" sz="2000" dirty="0" smtClean="0">
                <a:solidFill>
                  <a:srgbClr val="002060"/>
                </a:solidFill>
                <a:latin typeface="Trebuchet MS" pitchFamily="34" charset="0"/>
              </a:rPr>
              <a:t> ». </a:t>
            </a:r>
          </a:p>
          <a:p>
            <a:r>
              <a:rPr lang="fr-FR" sz="2000" dirty="0" smtClean="0">
                <a:solidFill>
                  <a:srgbClr val="002060"/>
                </a:solidFill>
                <a:latin typeface="Trebuchet MS" pitchFamily="34" charset="0"/>
              </a:rPr>
              <a:t>Un cercle aux membres peu nombreux. Parmi eux, quelques Français, comme </a:t>
            </a:r>
          </a:p>
          <a:p>
            <a:pPr lvl="1">
              <a:buFont typeface="Wingdings" pitchFamily="2" charset="2"/>
              <a:buChar char="Ø"/>
            </a:pPr>
            <a:r>
              <a:rPr lang="fr-FR" sz="2000" u="sng" dirty="0" smtClean="0">
                <a:solidFill>
                  <a:srgbClr val="002060"/>
                </a:solidFill>
                <a:latin typeface="Trebuchet MS" pitchFamily="34" charset="0"/>
                <a:hlinkClick r:id="rId2"/>
              </a:rPr>
              <a:t> La Tronche en biais</a:t>
            </a:r>
            <a:endParaRPr lang="fr-FR" sz="2000" dirty="0" smtClean="0">
              <a:solidFill>
                <a:srgbClr val="002060"/>
              </a:solidFill>
              <a:latin typeface="Trebuchet MS" pitchFamily="34" charset="0"/>
            </a:endParaRPr>
          </a:p>
          <a:p>
            <a:pPr lvl="1">
              <a:buFont typeface="Wingdings" pitchFamily="2" charset="2"/>
              <a:buChar char="Ø"/>
            </a:pPr>
            <a:r>
              <a:rPr lang="fr-FR" sz="2000" u="sng" dirty="0" smtClean="0">
                <a:solidFill>
                  <a:srgbClr val="002060"/>
                </a:solidFill>
                <a:latin typeface="Trebuchet MS" pitchFamily="34" charset="0"/>
                <a:hlinkClick r:id="rId3"/>
              </a:rPr>
              <a:t> Hygiène mentale</a:t>
            </a:r>
            <a:endParaRPr lang="fr-FR" sz="2000" dirty="0" smtClean="0">
              <a:solidFill>
                <a:srgbClr val="002060"/>
              </a:solidFill>
              <a:latin typeface="Trebuchet MS" pitchFamily="34" charset="0"/>
            </a:endParaRPr>
          </a:p>
          <a:p>
            <a:pPr lvl="1">
              <a:buFont typeface="Wingdings" pitchFamily="2" charset="2"/>
              <a:buChar char="Ø"/>
            </a:pPr>
            <a:r>
              <a:rPr lang="fr-FR" sz="2000" u="sng" dirty="0" smtClean="0">
                <a:solidFill>
                  <a:srgbClr val="002060"/>
                </a:solidFill>
                <a:latin typeface="Trebuchet MS" pitchFamily="34" charset="0"/>
                <a:hlinkClick r:id="rId4"/>
              </a:rPr>
              <a:t> </a:t>
            </a:r>
            <a:r>
              <a:rPr lang="fr-FR" sz="2000" u="sng" dirty="0" err="1" smtClean="0">
                <a:solidFill>
                  <a:srgbClr val="002060"/>
                </a:solidFill>
                <a:latin typeface="Trebuchet MS" pitchFamily="34" charset="0"/>
                <a:hlinkClick r:id="rId4"/>
              </a:rPr>
              <a:t>Defakator</a:t>
            </a:r>
            <a:r>
              <a:rPr lang="fr-FR" sz="2000" dirty="0" smtClean="0">
                <a:solidFill>
                  <a:srgbClr val="002060"/>
                </a:solidFill>
                <a:latin typeface="Trebuchet MS" pitchFamily="34" charset="0"/>
              </a:rPr>
              <a:t> </a:t>
            </a:r>
          </a:p>
          <a:p>
            <a:pPr lvl="1">
              <a:buFont typeface="Wingdings" pitchFamily="2" charset="2"/>
              <a:buChar char="Ø"/>
            </a:pPr>
            <a:r>
              <a:rPr lang="fr-FR" sz="2000" u="sng" dirty="0" smtClean="0">
                <a:solidFill>
                  <a:srgbClr val="002060"/>
                </a:solidFill>
                <a:latin typeface="Trebuchet MS" pitchFamily="34" charset="0"/>
                <a:hlinkClick r:id="rId5"/>
              </a:rPr>
              <a:t> Temps mort</a:t>
            </a:r>
            <a:r>
              <a:rPr lang="fr-FR" sz="2000" u="sng" dirty="0" smtClean="0">
                <a:solidFill>
                  <a:srgbClr val="002060"/>
                </a:solidFill>
                <a:latin typeface="Trebuchet MS" pitchFamily="34" charset="0"/>
              </a:rPr>
              <a:t> </a:t>
            </a:r>
          </a:p>
          <a:p>
            <a:pPr lvl="1">
              <a:buFont typeface="Wingdings" pitchFamily="2" charset="2"/>
              <a:buChar char="Ø"/>
            </a:pPr>
            <a:r>
              <a:rPr lang="fr-FR" sz="2000" dirty="0" smtClean="0">
                <a:solidFill>
                  <a:srgbClr val="002060"/>
                </a:solidFill>
                <a:latin typeface="Trebuchet MS" pitchFamily="34" charset="0"/>
                <a:hlinkClick r:id="rId6" action="ppaction://hlinkfile"/>
              </a:rPr>
              <a:t> </a:t>
            </a:r>
            <a:r>
              <a:rPr lang="fr-FR" sz="2000" dirty="0" err="1" smtClean="0">
                <a:solidFill>
                  <a:srgbClr val="002060"/>
                </a:solidFill>
                <a:latin typeface="Trebuchet MS" pitchFamily="34" charset="0"/>
                <a:hlinkClick r:id="rId6" action="ppaction://hlinkfile"/>
              </a:rPr>
              <a:t>DebunKer</a:t>
            </a:r>
            <a:r>
              <a:rPr lang="fr-FR" sz="2000" dirty="0" smtClean="0">
                <a:solidFill>
                  <a:srgbClr val="002060"/>
                </a:solidFill>
                <a:latin typeface="Trebuchet MS" pitchFamily="34" charset="0"/>
                <a:hlinkClick r:id="rId6" action="ppaction://hlinkfile"/>
              </a:rPr>
              <a:t> des étoiles</a:t>
            </a:r>
            <a:r>
              <a:rPr lang="fr-FR" sz="2000" dirty="0" smtClean="0">
                <a:solidFill>
                  <a:srgbClr val="002060"/>
                </a:solidFill>
                <a:latin typeface="Trebuchet MS" pitchFamily="34" charset="0"/>
              </a:rPr>
              <a:t>  </a:t>
            </a:r>
          </a:p>
          <a:p>
            <a:endParaRPr lang="fr-FR" sz="2000" dirty="0" smtClean="0">
              <a:solidFill>
                <a:srgbClr val="002060"/>
              </a:solidFill>
              <a:latin typeface="Trebuchet MS" pitchFamily="34" charset="0"/>
            </a:endParaRPr>
          </a:p>
          <a:p>
            <a:r>
              <a:rPr lang="fr-FR" sz="2000" dirty="0" smtClean="0">
                <a:solidFill>
                  <a:srgbClr val="002060"/>
                </a:solidFill>
                <a:latin typeface="Trebuchet MS" pitchFamily="34" charset="0"/>
              </a:rPr>
              <a:t>A l’étranger, les principaux s’appellent</a:t>
            </a:r>
          </a:p>
          <a:p>
            <a:pPr lvl="1">
              <a:buFont typeface="Wingdings" pitchFamily="2" charset="2"/>
              <a:buChar char="Ø"/>
            </a:pPr>
            <a:r>
              <a:rPr lang="fr-FR" sz="2000" dirty="0" smtClean="0">
                <a:solidFill>
                  <a:srgbClr val="002060"/>
                </a:solidFill>
                <a:latin typeface="Trebuchet MS" pitchFamily="34" charset="0"/>
              </a:rPr>
              <a:t> </a:t>
            </a:r>
            <a:r>
              <a:rPr lang="fr-FR" sz="2000" u="sng" dirty="0" err="1" smtClean="0">
                <a:solidFill>
                  <a:srgbClr val="002060"/>
                </a:solidFill>
                <a:latin typeface="Trebuchet MS" pitchFamily="34" charset="0"/>
                <a:hlinkClick r:id="rId7"/>
              </a:rPr>
              <a:t>Captain</a:t>
            </a:r>
            <a:r>
              <a:rPr lang="fr-FR" sz="2000" u="sng" dirty="0" smtClean="0">
                <a:solidFill>
                  <a:srgbClr val="002060"/>
                </a:solidFill>
                <a:latin typeface="Trebuchet MS" pitchFamily="34" charset="0"/>
                <a:hlinkClick r:id="rId7"/>
              </a:rPr>
              <a:t> </a:t>
            </a:r>
            <a:r>
              <a:rPr lang="fr-FR" sz="2000" u="sng" dirty="0" err="1" smtClean="0">
                <a:solidFill>
                  <a:srgbClr val="002060"/>
                </a:solidFill>
                <a:latin typeface="Trebuchet MS" pitchFamily="34" charset="0"/>
                <a:hlinkClick r:id="rId7"/>
              </a:rPr>
              <a:t>Disillusion</a:t>
            </a:r>
            <a:endParaRPr lang="fr-FR" sz="2000" u="sng" dirty="0" smtClean="0">
              <a:solidFill>
                <a:srgbClr val="002060"/>
              </a:solidFill>
              <a:latin typeface="Trebuchet MS" pitchFamily="34" charset="0"/>
            </a:endParaRPr>
          </a:p>
          <a:p>
            <a:pPr lvl="1">
              <a:buFont typeface="Wingdings" pitchFamily="2" charset="2"/>
              <a:buChar char="Ø"/>
            </a:pPr>
            <a:r>
              <a:rPr lang="fr-FR" sz="2000" dirty="0" smtClean="0">
                <a:solidFill>
                  <a:srgbClr val="002060"/>
                </a:solidFill>
                <a:latin typeface="Trebuchet MS" pitchFamily="34" charset="0"/>
              </a:rPr>
              <a:t> </a:t>
            </a:r>
            <a:r>
              <a:rPr lang="fr-FR" sz="2000" u="sng" dirty="0" err="1" smtClean="0">
                <a:solidFill>
                  <a:srgbClr val="002060"/>
                </a:solidFill>
                <a:latin typeface="Trebuchet MS" pitchFamily="34" charset="0"/>
                <a:hlinkClick r:id="rId8"/>
              </a:rPr>
              <a:t>Myles</a:t>
            </a:r>
            <a:r>
              <a:rPr lang="fr-FR" sz="2000" u="sng" dirty="0" smtClean="0">
                <a:solidFill>
                  <a:srgbClr val="002060"/>
                </a:solidFill>
                <a:latin typeface="Trebuchet MS" pitchFamily="34" charset="0"/>
                <a:hlinkClick r:id="rId8"/>
              </a:rPr>
              <a:t> Power</a:t>
            </a:r>
            <a:r>
              <a:rPr lang="fr-FR" sz="2000" dirty="0" smtClean="0">
                <a:solidFill>
                  <a:srgbClr val="002060"/>
                </a:solidFill>
                <a:latin typeface="Trebuchet MS" pitchFamily="34" charset="0"/>
              </a:rPr>
              <a:t> </a:t>
            </a:r>
          </a:p>
          <a:p>
            <a:pPr lvl="1">
              <a:buFont typeface="Wingdings" pitchFamily="2" charset="2"/>
              <a:buChar char="Ø"/>
            </a:pPr>
            <a:r>
              <a:rPr lang="fr-FR" sz="2000" dirty="0" smtClean="0">
                <a:solidFill>
                  <a:srgbClr val="002060"/>
                </a:solidFill>
                <a:latin typeface="Trebuchet MS" pitchFamily="34" charset="0"/>
              </a:rPr>
              <a:t> </a:t>
            </a:r>
            <a:r>
              <a:rPr lang="fr-FR" sz="2000" u="sng" dirty="0" err="1" smtClean="0">
                <a:solidFill>
                  <a:srgbClr val="002060"/>
                </a:solidFill>
                <a:latin typeface="Trebuchet MS" pitchFamily="34" charset="0"/>
                <a:hlinkClick r:id="rId9"/>
              </a:rPr>
              <a:t>Utopia</a:t>
            </a:r>
            <a:r>
              <a:rPr lang="fr-FR" sz="2000" u="sng" dirty="0" smtClean="0">
                <a:solidFill>
                  <a:srgbClr val="002060"/>
                </a:solidFill>
                <a:latin typeface="Trebuchet MS" pitchFamily="34" charset="0"/>
                <a:hlinkClick r:id="rId9"/>
              </a:rPr>
              <a:t> Show</a:t>
            </a:r>
            <a:endParaRPr lang="fr-FR" sz="2000" u="sng" dirty="0" smtClean="0">
              <a:solidFill>
                <a:srgbClr val="002060"/>
              </a:solidFill>
              <a:latin typeface="Trebuchet MS" pitchFamily="34" charset="0"/>
            </a:endParaRPr>
          </a:p>
          <a:p>
            <a:pPr lvl="8" algn="r"/>
            <a:r>
              <a:rPr lang="fr-FR" sz="2000" u="sng" dirty="0" smtClean="0">
                <a:solidFill>
                  <a:srgbClr val="002060"/>
                </a:solidFill>
                <a:latin typeface="Trebuchet MS" pitchFamily="34" charset="0"/>
              </a:rPr>
              <a:t>Source </a:t>
            </a:r>
            <a:r>
              <a:rPr lang="fr-FR" sz="2000" u="sng" dirty="0" smtClean="0">
                <a:solidFill>
                  <a:srgbClr val="002060"/>
                </a:solidFill>
                <a:latin typeface="Trebuchet MS" pitchFamily="34" charset="0"/>
                <a:hlinkClick r:id="rId10"/>
              </a:rPr>
              <a:t>le Mon</a:t>
            </a:r>
            <a:r>
              <a:rPr lang="fr-FR" sz="2000" u="sng" dirty="0" smtClean="0">
                <a:solidFill>
                  <a:srgbClr val="002060"/>
                </a:solidFill>
                <a:latin typeface="Trebuchet MS" pitchFamily="34" charset="0"/>
              </a:rPr>
              <a:t>de</a:t>
            </a:r>
            <a:endParaRPr lang="fr-FR" sz="2000" dirty="0">
              <a:solidFill>
                <a:srgbClr val="002060"/>
              </a:solidFill>
              <a:latin typeface="Trebuchet MS"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6163" y="2673124"/>
            <a:ext cx="10915134" cy="1754326"/>
          </a:xfrm>
          <a:prstGeom prst="rect">
            <a:avLst/>
          </a:prstGeom>
        </p:spPr>
        <p:txBody>
          <a:bodyPr wrap="square">
            <a:spAutoFit/>
          </a:bodyPr>
          <a:lstStyle/>
          <a:p>
            <a:pPr algn="ctr"/>
            <a:r>
              <a:rPr lang="fr-FR" sz="3600" b="1" dirty="0" smtClean="0">
                <a:solidFill>
                  <a:srgbClr val="002060"/>
                </a:solidFill>
                <a:latin typeface="Trebuchet MS" pitchFamily="34" charset="0"/>
              </a:rPr>
              <a:t>Mais…RÉFUTER LES THÉORIES DU COMPLOT C’EST COMME CLOUER DE LA GELÉE SUR UN MUR</a:t>
            </a:r>
            <a:r>
              <a:rPr lang="fr-FR" sz="3600" b="1" dirty="0" smtClean="0">
                <a:solidFill>
                  <a:srgbClr val="FFC000"/>
                </a:solidFill>
                <a:latin typeface="Trebuchet MS" pitchFamily="34" charset="0"/>
              </a:rPr>
              <a:t>  </a:t>
            </a:r>
          </a:p>
          <a:p>
            <a:pPr algn="r"/>
            <a:r>
              <a:rPr lang="fr-FR" sz="2000" i="1" dirty="0" smtClean="0">
                <a:latin typeface="Trebuchet MS" pitchFamily="34" charset="0"/>
              </a:rPr>
              <a:t>Selon ROB BRETHERTON «</a:t>
            </a:r>
            <a:r>
              <a:rPr lang="fr-FR" sz="2000" i="1" dirty="0" err="1" smtClean="0">
                <a:latin typeface="Trebuchet MS" pitchFamily="34" charset="0"/>
              </a:rPr>
              <a:t>psychologist</a:t>
            </a:r>
            <a:r>
              <a:rPr lang="fr-FR" sz="2000" i="1" dirty="0" smtClean="0">
                <a:latin typeface="Trebuchet MS" pitchFamily="34" charset="0"/>
              </a:rPr>
              <a:t> in </a:t>
            </a:r>
            <a:r>
              <a:rPr lang="fr-FR" sz="2000" i="1" dirty="0" err="1" smtClean="0">
                <a:latin typeface="Trebuchet MS" pitchFamily="34" charset="0"/>
              </a:rPr>
              <a:t>Suscipcious</a:t>
            </a:r>
            <a:r>
              <a:rPr lang="fr-FR" sz="2000" i="1" dirty="0" smtClean="0">
                <a:latin typeface="Trebuchet MS" pitchFamily="34" charset="0"/>
              </a:rPr>
              <a:t> </a:t>
            </a:r>
            <a:r>
              <a:rPr lang="fr-FR" sz="2000" i="1" dirty="0" err="1" smtClean="0">
                <a:latin typeface="Trebuchet MS" pitchFamily="34" charset="0"/>
              </a:rPr>
              <a:t>mind</a:t>
            </a:r>
            <a:r>
              <a:rPr lang="fr-FR" sz="3600" i="1" dirty="0" smtClean="0">
                <a:latin typeface="Trebuchet MS" pitchFamily="34" charset="0"/>
              </a:rPr>
              <a:t> « </a:t>
            </a:r>
            <a:endParaRPr lang="fr-FR" sz="3600" b="1" i="1" dirty="0">
              <a:latin typeface="Trebuchet MS" pitchFamily="34" charset="0"/>
            </a:endParaRPr>
          </a:p>
        </p:txBody>
      </p:sp>
      <p:pic>
        <p:nvPicPr>
          <p:cNvPr id="53250" name="Picture 2"/>
          <p:cNvPicPr>
            <a:picLocks noChangeAspect="1" noChangeArrowheads="1"/>
          </p:cNvPicPr>
          <p:nvPr/>
        </p:nvPicPr>
        <p:blipFill>
          <a:blip r:embed="rId2" cstate="print"/>
          <a:srcRect/>
          <a:stretch>
            <a:fillRect/>
          </a:stretch>
        </p:blipFill>
        <p:spPr bwMode="auto">
          <a:xfrm>
            <a:off x="6477787" y="985694"/>
            <a:ext cx="1269675" cy="12696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888119" y="2406328"/>
            <a:ext cx="5050328" cy="34317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fr-FR" sz="1400" b="1" dirty="0" smtClean="0">
                <a:solidFill>
                  <a:srgbClr val="002060"/>
                </a:solidFill>
                <a:latin typeface="Arial" pitchFamily="34" charset="0"/>
                <a:cs typeface="Arial" pitchFamily="34" charset="0"/>
              </a:rPr>
              <a:t>SITOGRAPHIE</a:t>
            </a:r>
            <a:endParaRPr lang="fr-FR" sz="1400" b="1" dirty="0" smtClean="0">
              <a:solidFill>
                <a:srgbClr val="002060"/>
              </a:solidFill>
              <a:latin typeface="Arial" pitchFamily="34" charset="0"/>
              <a:cs typeface="Arial" pitchFamily="34" charset="0"/>
              <a:hlinkClick r:id="rId2"/>
            </a:endParaRPr>
          </a:p>
          <a:p>
            <a:pPr fontAlgn="base">
              <a:spcBef>
                <a:spcPct val="0"/>
              </a:spcBef>
              <a:spcAft>
                <a:spcPts val="1000"/>
              </a:spcAft>
              <a:buFont typeface="Arial" pitchFamily="34" charset="0"/>
              <a:buChar char="•"/>
            </a:pPr>
            <a:r>
              <a:rPr lang="fr-FR" sz="1400" dirty="0" smtClean="0">
                <a:solidFill>
                  <a:schemeClr val="accent1">
                    <a:lumMod val="50000"/>
                  </a:schemeClr>
                </a:solidFill>
                <a:cs typeface="Arial" pitchFamily="34" charset="0"/>
                <a:hlinkClick r:id="rId3"/>
              </a:rPr>
              <a:t>https://making-of.afp.com/</a:t>
            </a:r>
            <a:endParaRPr lang="fr-FR" sz="1400" dirty="0" smtClean="0">
              <a:solidFill>
                <a:schemeClr val="accent1">
                  <a:lumMod val="50000"/>
                </a:schemeClr>
              </a:solidFill>
              <a:cs typeface="Arial" pitchFamily="34" charset="0"/>
            </a:endParaRPr>
          </a:p>
          <a:p>
            <a:r>
              <a:rPr lang="fr-FR" sz="1400" dirty="0" smtClean="0">
                <a:solidFill>
                  <a:schemeClr val="accent1">
                    <a:lumMod val="50000"/>
                  </a:schemeClr>
                </a:solidFill>
                <a:hlinkClick r:id="rId2"/>
              </a:rPr>
              <a:t>http://www.hoaxbuster.com/ </a:t>
            </a:r>
            <a:endParaRPr lang="fr-FR" sz="1400" dirty="0" smtClean="0">
              <a:solidFill>
                <a:schemeClr val="accent1">
                  <a:lumMod val="50000"/>
                </a:schemeClr>
              </a:solidFill>
            </a:endParaRPr>
          </a:p>
          <a:p>
            <a:r>
              <a:rPr lang="fr-FR" sz="1400" dirty="0" smtClean="0">
                <a:solidFill>
                  <a:schemeClr val="accent1">
                    <a:lumMod val="50000"/>
                  </a:schemeClr>
                </a:solidFill>
                <a:hlinkClick r:id="rId4"/>
              </a:rPr>
              <a:t>http://www.conspiracywatch.info/</a:t>
            </a:r>
            <a:endParaRPr lang="fr-FR" sz="1400" dirty="0" smtClean="0">
              <a:solidFill>
                <a:schemeClr val="accent1">
                  <a:lumMod val="50000"/>
                </a:schemeClr>
              </a:solidFill>
            </a:endParaRPr>
          </a:p>
          <a:p>
            <a:r>
              <a:rPr lang="fr-FR" sz="1400" dirty="0" smtClean="0">
                <a:solidFill>
                  <a:schemeClr val="accent1">
                    <a:lumMod val="50000"/>
                  </a:schemeClr>
                </a:solidFill>
                <a:hlinkClick r:id="rId5"/>
              </a:rPr>
              <a:t>http://www.reseau-canope.fr/a-la-une/</a:t>
            </a:r>
            <a:r>
              <a:rPr lang="fr-FR" sz="1400" dirty="0" smtClean="0">
                <a:solidFill>
                  <a:schemeClr val="accent1">
                    <a:lumMod val="50000"/>
                  </a:schemeClr>
                </a:solidFill>
              </a:rPr>
              <a:t> (</a:t>
            </a:r>
            <a:r>
              <a:rPr lang="fr-FR" sz="1400" dirty="0" err="1" smtClean="0">
                <a:solidFill>
                  <a:schemeClr val="accent1">
                    <a:lumMod val="50000"/>
                  </a:schemeClr>
                </a:solidFill>
              </a:rPr>
              <a:t>serious</a:t>
            </a:r>
            <a:r>
              <a:rPr lang="fr-FR" sz="1400" dirty="0" smtClean="0">
                <a:solidFill>
                  <a:schemeClr val="accent1">
                    <a:lumMod val="50000"/>
                  </a:schemeClr>
                </a:solidFill>
              </a:rPr>
              <a:t> </a:t>
            </a:r>
            <a:r>
              <a:rPr lang="fr-FR" sz="1400" dirty="0" err="1" smtClean="0">
                <a:solidFill>
                  <a:schemeClr val="accent1">
                    <a:lumMod val="50000"/>
                  </a:schemeClr>
                </a:solidFill>
              </a:rPr>
              <a:t>game</a:t>
            </a:r>
            <a:r>
              <a:rPr lang="fr-FR" sz="1400" dirty="0" smtClean="0">
                <a:solidFill>
                  <a:schemeClr val="accent1">
                    <a:lumMod val="50000"/>
                  </a:schemeClr>
                </a:solidFill>
              </a:rPr>
              <a:t>)</a:t>
            </a:r>
          </a:p>
          <a:p>
            <a:r>
              <a:rPr lang="fr-FR" sz="1400" dirty="0" smtClean="0">
                <a:solidFill>
                  <a:schemeClr val="accent1">
                    <a:lumMod val="50000"/>
                  </a:schemeClr>
                </a:solidFill>
                <a:hlinkClick r:id="rId6"/>
              </a:rPr>
              <a:t>http://www.linternaute.com/actualite/depeche/0/derniere_heure.shtmlhttps://www.24hdansuneredaction.com</a:t>
            </a:r>
            <a:endParaRPr lang="fr-FR" sz="1400" dirty="0" smtClean="0">
              <a:solidFill>
                <a:schemeClr val="accent1">
                  <a:lumMod val="50000"/>
                </a:schemeClr>
              </a:solidFill>
            </a:endParaRPr>
          </a:p>
          <a:p>
            <a:r>
              <a:rPr lang="fr-FR" sz="1400" dirty="0" smtClean="0">
                <a:solidFill>
                  <a:schemeClr val="accent1">
                    <a:lumMod val="50000"/>
                  </a:schemeClr>
                </a:solidFill>
              </a:rPr>
              <a:t>https://www.afp.com/fr/lagence/le-circuit-de-linfo et </a:t>
            </a:r>
            <a:r>
              <a:rPr lang="fr-FR" sz="1400" dirty="0" smtClean="0">
                <a:solidFill>
                  <a:schemeClr val="accent1">
                    <a:lumMod val="50000"/>
                  </a:schemeClr>
                </a:solidFill>
                <a:hlinkClick r:id="rId3"/>
              </a:rPr>
              <a:t>https://making-of.afp.com</a:t>
            </a:r>
            <a:r>
              <a:rPr lang="fr-FR" sz="1400" dirty="0" smtClean="0">
                <a:solidFill>
                  <a:schemeClr val="accent1">
                    <a:lumMod val="50000"/>
                  </a:schemeClr>
                </a:solidFill>
              </a:rPr>
              <a:t>/ les sources de l’info</a:t>
            </a:r>
          </a:p>
          <a:p>
            <a:r>
              <a:rPr lang="fr-FR" sz="1400" dirty="0" smtClean="0">
                <a:solidFill>
                  <a:schemeClr val="accent1">
                    <a:lumMod val="50000"/>
                  </a:schemeClr>
                </a:solidFill>
              </a:rPr>
              <a:t>La fabrique </a:t>
            </a:r>
            <a:r>
              <a:rPr lang="fr-FR" sz="1400" dirty="0" smtClean="0">
                <a:solidFill>
                  <a:schemeClr val="accent1">
                    <a:lumMod val="50000"/>
                  </a:schemeClr>
                </a:solidFill>
                <a:hlinkClick r:id="rId7"/>
              </a:rPr>
              <a:t>du Mensonge</a:t>
            </a:r>
            <a:r>
              <a:rPr lang="fr-FR" sz="1400" dirty="0" smtClean="0">
                <a:solidFill>
                  <a:schemeClr val="accent1">
                    <a:lumMod val="50000"/>
                  </a:schemeClr>
                </a:solidFill>
              </a:rPr>
              <a:t> 2019 + </a:t>
            </a:r>
            <a:r>
              <a:rPr lang="fr-FR" sz="1400" dirty="0" smtClean="0">
                <a:solidFill>
                  <a:schemeClr val="accent1">
                    <a:lumMod val="50000"/>
                  </a:schemeClr>
                </a:solidFill>
                <a:hlinkClick r:id="rId8"/>
              </a:rPr>
              <a:t>https://www.france.tv/france-5/la-fabrique-du-mensonge</a:t>
            </a:r>
            <a:r>
              <a:rPr lang="fr-FR" sz="1400" dirty="0" smtClean="0">
                <a:solidFill>
                  <a:schemeClr val="accent1">
                    <a:lumMod val="50000"/>
                  </a:schemeClr>
                </a:solidFill>
                <a:hlinkClick r:id="rId8"/>
              </a:rPr>
              <a:t>/</a:t>
            </a:r>
            <a:endParaRPr lang="fr-FR" sz="1400" dirty="0" smtClean="0">
              <a:solidFill>
                <a:schemeClr val="accent1">
                  <a:lumMod val="50000"/>
                </a:schemeClr>
              </a:solidFill>
            </a:endParaRPr>
          </a:p>
          <a:p>
            <a:r>
              <a:rPr lang="fr-FR" sz="1400" dirty="0" smtClean="0">
                <a:solidFill>
                  <a:schemeClr val="accent1">
                    <a:lumMod val="50000"/>
                  </a:schemeClr>
                </a:solidFill>
              </a:rPr>
              <a:t>https://fr.wikipedia.org/wiki/Extr%C3%AAme_droite_sur_Internet</a:t>
            </a:r>
            <a:endParaRPr lang="fr-FR" sz="1400" dirty="0" smtClean="0">
              <a:solidFill>
                <a:schemeClr val="accent1">
                  <a:lumMod val="50000"/>
                </a:schemeClr>
              </a:solidFill>
            </a:endParaRPr>
          </a:p>
          <a:p>
            <a:pPr lvl="0" fontAlgn="base">
              <a:spcBef>
                <a:spcPct val="0"/>
              </a:spcBef>
              <a:spcAft>
                <a:spcPts val="1000"/>
              </a:spcAft>
            </a:pPr>
            <a:endParaRPr kumimoji="0" lang="fr-FR" sz="1800" b="0" i="0" u="none" strike="noStrike" cap="none" normalizeH="0" baseline="0" dirty="0" smtClean="0">
              <a:ln>
                <a:noFill/>
              </a:ln>
              <a:solidFill>
                <a:schemeClr val="bg1"/>
              </a:solidFill>
              <a:effectLst/>
              <a:latin typeface="Trebuchet MS" pitchFamily="34" charset="0"/>
              <a:cs typeface="Arial" pitchFamily="34" charset="0"/>
            </a:endParaRPr>
          </a:p>
        </p:txBody>
      </p:sp>
      <p:sp>
        <p:nvSpPr>
          <p:cNvPr id="4" name="Rectangle 3"/>
          <p:cNvSpPr/>
          <p:nvPr/>
        </p:nvSpPr>
        <p:spPr>
          <a:xfrm>
            <a:off x="0" y="971550"/>
            <a:ext cx="6492240" cy="4777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002060"/>
                </a:solidFill>
              </a:rPr>
              <a:t>Bibliographie et sources de nos recherches</a:t>
            </a:r>
          </a:p>
          <a:p>
            <a:endParaRPr lang="fr-FR" dirty="0" smtClean="0">
              <a:solidFill>
                <a:srgbClr val="002060"/>
              </a:solidFill>
            </a:endParaRPr>
          </a:p>
          <a:p>
            <a:r>
              <a:rPr lang="fr-FR" dirty="0" smtClean="0">
                <a:solidFill>
                  <a:srgbClr val="002060"/>
                </a:solidFill>
              </a:rPr>
              <a:t>« Les manipulations de l’info un défi pour nos démocraties » </a:t>
            </a:r>
            <a:r>
              <a:rPr lang="fr-FR" dirty="0" smtClean="0">
                <a:solidFill>
                  <a:srgbClr val="002060"/>
                </a:solidFill>
                <a:hlinkClick r:id="rId9"/>
              </a:rPr>
              <a:t>Rapport </a:t>
            </a:r>
            <a:r>
              <a:rPr lang="fr-FR" dirty="0" smtClean="0">
                <a:solidFill>
                  <a:srgbClr val="002060"/>
                </a:solidFill>
              </a:rPr>
              <a:t>CAPS INSERM ministère de l’Europe et des affaires étrangères / </a:t>
            </a:r>
            <a:r>
              <a:rPr lang="fr-FR" sz="1400" dirty="0" smtClean="0">
                <a:solidFill>
                  <a:srgbClr val="002060"/>
                </a:solidFill>
              </a:rPr>
              <a:t>aout 2018  </a:t>
            </a:r>
          </a:p>
          <a:p>
            <a:r>
              <a:rPr lang="fr-FR" dirty="0" smtClean="0">
                <a:solidFill>
                  <a:srgbClr val="002060"/>
                </a:solidFill>
              </a:rPr>
              <a:t>« La démocratie des crédules » G </a:t>
            </a:r>
            <a:r>
              <a:rPr lang="fr-FR" dirty="0" err="1" smtClean="0">
                <a:solidFill>
                  <a:srgbClr val="002060"/>
                </a:solidFill>
              </a:rPr>
              <a:t>Bronner</a:t>
            </a:r>
            <a:r>
              <a:rPr lang="fr-FR" dirty="0" smtClean="0">
                <a:solidFill>
                  <a:srgbClr val="002060"/>
                </a:solidFill>
              </a:rPr>
              <a:t>  PUF </a:t>
            </a:r>
            <a:r>
              <a:rPr lang="fr-FR" sz="1400" dirty="0" smtClean="0">
                <a:solidFill>
                  <a:srgbClr val="002060"/>
                </a:solidFill>
              </a:rPr>
              <a:t>2013</a:t>
            </a:r>
          </a:p>
          <a:p>
            <a:r>
              <a:rPr lang="fr-FR" dirty="0" smtClean="0">
                <a:solidFill>
                  <a:srgbClr val="002060"/>
                </a:solidFill>
              </a:rPr>
              <a:t>« Former à l’esprit critique » G De </a:t>
            </a:r>
            <a:r>
              <a:rPr lang="fr-FR" dirty="0" err="1" smtClean="0">
                <a:solidFill>
                  <a:srgbClr val="002060"/>
                </a:solidFill>
              </a:rPr>
              <a:t>Vecchi</a:t>
            </a:r>
            <a:r>
              <a:rPr lang="fr-FR" dirty="0" smtClean="0">
                <a:solidFill>
                  <a:srgbClr val="002060"/>
                </a:solidFill>
              </a:rPr>
              <a:t> (</a:t>
            </a:r>
            <a:r>
              <a:rPr lang="fr-FR" dirty="0" err="1" smtClean="0">
                <a:solidFill>
                  <a:srgbClr val="002060"/>
                </a:solidFill>
              </a:rPr>
              <a:t>esf</a:t>
            </a:r>
            <a:r>
              <a:rPr lang="fr-FR" dirty="0" smtClean="0">
                <a:solidFill>
                  <a:srgbClr val="002060"/>
                </a:solidFill>
              </a:rPr>
              <a:t> éditeur) </a:t>
            </a:r>
            <a:r>
              <a:rPr lang="fr-FR" sz="1400" dirty="0" smtClean="0">
                <a:solidFill>
                  <a:srgbClr val="002060"/>
                </a:solidFill>
              </a:rPr>
              <a:t>2017</a:t>
            </a:r>
          </a:p>
          <a:p>
            <a:r>
              <a:rPr lang="fr-FR" dirty="0" smtClean="0">
                <a:solidFill>
                  <a:srgbClr val="002060"/>
                </a:solidFill>
              </a:rPr>
              <a:t>« Le complotisme décrypter et agir » J </a:t>
            </a:r>
            <a:r>
              <a:rPr lang="fr-FR" dirty="0" err="1" smtClean="0">
                <a:solidFill>
                  <a:srgbClr val="002060"/>
                </a:solidFill>
              </a:rPr>
              <a:t>Grondeux</a:t>
            </a:r>
            <a:r>
              <a:rPr lang="fr-FR" dirty="0" smtClean="0">
                <a:solidFill>
                  <a:srgbClr val="002060"/>
                </a:solidFill>
              </a:rPr>
              <a:t> CANOPE </a:t>
            </a:r>
            <a:r>
              <a:rPr lang="fr-FR" sz="1400" dirty="0" smtClean="0">
                <a:solidFill>
                  <a:srgbClr val="002060"/>
                </a:solidFill>
              </a:rPr>
              <a:t>2017</a:t>
            </a:r>
          </a:p>
          <a:p>
            <a:pPr>
              <a:buFontTx/>
              <a:buChar char="-"/>
            </a:pPr>
            <a:r>
              <a:rPr lang="fr-FR" dirty="0" smtClean="0">
                <a:solidFill>
                  <a:srgbClr val="002060"/>
                </a:solidFill>
              </a:rPr>
              <a:t>Courrier International  n° 1369 </a:t>
            </a:r>
            <a:r>
              <a:rPr lang="fr-FR" dirty="0" err="1" smtClean="0">
                <a:solidFill>
                  <a:srgbClr val="002060"/>
                </a:solidFill>
              </a:rPr>
              <a:t>fev</a:t>
            </a:r>
            <a:r>
              <a:rPr lang="fr-FR" dirty="0" smtClean="0">
                <a:solidFill>
                  <a:srgbClr val="002060"/>
                </a:solidFill>
              </a:rPr>
              <a:t> 2017, 1378 avril 2017, n° HS </a:t>
            </a:r>
            <a:r>
              <a:rPr lang="fr-FR" dirty="0" err="1" smtClean="0">
                <a:solidFill>
                  <a:srgbClr val="002060"/>
                </a:solidFill>
              </a:rPr>
              <a:t>oct</a:t>
            </a:r>
            <a:r>
              <a:rPr lang="fr-FR" dirty="0" smtClean="0">
                <a:solidFill>
                  <a:srgbClr val="002060"/>
                </a:solidFill>
              </a:rPr>
              <a:t>-noc-</a:t>
            </a:r>
            <a:r>
              <a:rPr lang="fr-FR" dirty="0" err="1" smtClean="0">
                <a:solidFill>
                  <a:srgbClr val="002060"/>
                </a:solidFill>
              </a:rPr>
              <a:t>déc</a:t>
            </a:r>
            <a:r>
              <a:rPr lang="fr-FR" dirty="0" smtClean="0">
                <a:solidFill>
                  <a:srgbClr val="002060"/>
                </a:solidFill>
              </a:rPr>
              <a:t> 2017 (l’ère de la désinformation)</a:t>
            </a:r>
          </a:p>
          <a:p>
            <a:pPr>
              <a:buFontTx/>
              <a:buChar char="-"/>
            </a:pPr>
            <a:r>
              <a:rPr lang="fr-FR" dirty="0" smtClean="0">
                <a:solidFill>
                  <a:srgbClr val="002060"/>
                </a:solidFill>
              </a:rPr>
              <a:t>Le UN : « Infos vrai ou </a:t>
            </a:r>
            <a:r>
              <a:rPr lang="fr-FR" dirty="0" err="1" smtClean="0">
                <a:solidFill>
                  <a:srgbClr val="002060"/>
                </a:solidFill>
              </a:rPr>
              <a:t>fakes</a:t>
            </a:r>
            <a:r>
              <a:rPr lang="fr-FR" dirty="0" smtClean="0">
                <a:solidFill>
                  <a:srgbClr val="002060"/>
                </a:solidFill>
              </a:rPr>
              <a:t> ? » n° 186 janvier 2018</a:t>
            </a:r>
          </a:p>
          <a:p>
            <a:pPr>
              <a:buFontTx/>
              <a:buChar char="-"/>
            </a:pPr>
            <a:r>
              <a:rPr lang="fr-FR" dirty="0" smtClean="0">
                <a:solidFill>
                  <a:srgbClr val="002060"/>
                </a:solidFill>
              </a:rPr>
              <a:t>Science et vie « Vous avez dit complot ? » n° 1187- aout 2016 </a:t>
            </a:r>
          </a:p>
          <a:p>
            <a:pPr>
              <a:buFontTx/>
              <a:buChar char="-"/>
            </a:pPr>
            <a:r>
              <a:rPr lang="fr-FR" dirty="0" smtClean="0">
                <a:solidFill>
                  <a:srgbClr val="002060"/>
                </a:solidFill>
              </a:rPr>
              <a:t>Phosphore « Informer qui dit vrai ? » mars  2016</a:t>
            </a:r>
          </a:p>
          <a:p>
            <a:pPr>
              <a:buFontTx/>
              <a:buChar char="-"/>
            </a:pPr>
            <a:r>
              <a:rPr lang="fr-FR" dirty="0" smtClean="0">
                <a:solidFill>
                  <a:srgbClr val="002060"/>
                </a:solidFill>
              </a:rPr>
              <a:t>Géo ado  théories du complot gare aux </a:t>
            </a:r>
            <a:r>
              <a:rPr lang="fr-FR" dirty="0" err="1" smtClean="0">
                <a:solidFill>
                  <a:srgbClr val="002060"/>
                </a:solidFill>
              </a:rPr>
              <a:t>mythos</a:t>
            </a:r>
            <a:r>
              <a:rPr lang="fr-FR" dirty="0" smtClean="0">
                <a:solidFill>
                  <a:srgbClr val="002060"/>
                </a:solidFill>
              </a:rPr>
              <a:t> -HS automne 2017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rot="20549227">
            <a:off x="1614165" y="1718481"/>
            <a:ext cx="1586118" cy="1449040"/>
          </a:xfrm>
          <a:prstGeom prst="rect">
            <a:avLst/>
          </a:prstGeom>
          <a:noFill/>
          <a:ln w="9525">
            <a:noFill/>
            <a:miter lim="800000"/>
            <a:headEnd/>
            <a:tailEnd/>
          </a:ln>
        </p:spPr>
      </p:pic>
      <p:pic>
        <p:nvPicPr>
          <p:cNvPr id="3" name="Picture 3" descr="C:\Users\Nathalie\AppData\Local\Microsoft\Windows\INetCache\IE\OBG80YVY\Eye[1].jpg"/>
          <p:cNvPicPr>
            <a:picLocks noChangeAspect="1" noChangeArrowheads="1"/>
          </p:cNvPicPr>
          <p:nvPr/>
        </p:nvPicPr>
        <p:blipFill>
          <a:blip r:embed="rId4" cstate="print"/>
          <a:srcRect/>
          <a:stretch>
            <a:fillRect/>
          </a:stretch>
        </p:blipFill>
        <p:spPr bwMode="auto">
          <a:xfrm>
            <a:off x="1895279" y="4397597"/>
            <a:ext cx="2483193" cy="2057794"/>
          </a:xfrm>
          <a:prstGeom prst="rect">
            <a:avLst/>
          </a:prstGeom>
          <a:noFill/>
        </p:spPr>
      </p:pic>
      <p:sp>
        <p:nvSpPr>
          <p:cNvPr id="9" name="Rectangle à coins arrondis 8"/>
          <p:cNvSpPr/>
          <p:nvPr/>
        </p:nvSpPr>
        <p:spPr>
          <a:xfrm>
            <a:off x="3583459" y="411892"/>
            <a:ext cx="8608542" cy="4473146"/>
          </a:xfrm>
          <a:prstGeom prst="roundRect">
            <a:avLst/>
          </a:prstGeom>
        </p:spPr>
        <p:style>
          <a:lnRef idx="2">
            <a:schemeClr val="accent4">
              <a:shade val="50000"/>
            </a:schemeClr>
          </a:lnRef>
          <a:fillRef idx="1001">
            <a:schemeClr val="dk2"/>
          </a:fillRef>
          <a:effectRef idx="0">
            <a:schemeClr val="accent4"/>
          </a:effectRef>
          <a:fontRef idx="minor">
            <a:schemeClr val="lt1"/>
          </a:fontRef>
        </p:style>
        <p:txBody>
          <a:bodyPr rtlCol="0" anchor="ctr"/>
          <a:lstStyle/>
          <a:p>
            <a:pPr algn="ctr"/>
            <a:r>
              <a:rPr lang="fr-FR" sz="3600" b="1" dirty="0" smtClean="0">
                <a:solidFill>
                  <a:srgbClr val="FFC000"/>
                </a:solidFill>
                <a:latin typeface="Trebuchet MS" pitchFamily="34" charset="0"/>
              </a:rPr>
              <a:t>La dérégulation du marché de l’info a créé une</a:t>
            </a:r>
          </a:p>
          <a:p>
            <a:pPr algn="ctr"/>
            <a:r>
              <a:rPr lang="fr-FR" sz="3600" b="1" dirty="0" smtClean="0">
                <a:solidFill>
                  <a:srgbClr val="FFC000"/>
                </a:solidFill>
                <a:latin typeface="Trebuchet MS" pitchFamily="34" charset="0"/>
              </a:rPr>
              <a:t>surabondance &amp; une surreprésentation de fausses infos et  d’infos manipulatoires sur le web </a:t>
            </a:r>
            <a:endParaRPr lang="fr-FR" sz="3600" b="1" dirty="0">
              <a:solidFill>
                <a:srgbClr val="FFC000"/>
              </a:solidFill>
              <a:latin typeface="Trebuchet MS" pitchFamily="34" charset="0"/>
            </a:endParaRPr>
          </a:p>
        </p:txBody>
      </p:sp>
      <p:sp>
        <p:nvSpPr>
          <p:cNvPr id="10" name="ZoneTexte 9"/>
          <p:cNvSpPr txBox="1"/>
          <p:nvPr/>
        </p:nvSpPr>
        <p:spPr>
          <a:xfrm>
            <a:off x="239350" y="3140968"/>
            <a:ext cx="3360373" cy="523220"/>
          </a:xfrm>
          <a:prstGeom prst="rect">
            <a:avLst/>
          </a:prstGeom>
          <a:noFill/>
        </p:spPr>
        <p:txBody>
          <a:bodyPr wrap="square" rtlCol="0">
            <a:spAutoFit/>
          </a:bodyPr>
          <a:lstStyle/>
          <a:p>
            <a:pPr algn="ctr"/>
            <a:r>
              <a:rPr lang="fr-FR" sz="2800" b="1" dirty="0" smtClean="0">
                <a:latin typeface="Bodoni MT Black" pitchFamily="18" charset="0"/>
              </a:rPr>
              <a:t>COMPLOTS</a:t>
            </a:r>
            <a:endParaRPr lang="fr-FR" sz="2800" b="1" dirty="0">
              <a:latin typeface="Bodoni MT Black" pitchFamily="18" charset="0"/>
            </a:endParaRPr>
          </a:p>
        </p:txBody>
      </p:sp>
      <p:sp>
        <p:nvSpPr>
          <p:cNvPr id="11" name="ZoneTexte 10"/>
          <p:cNvSpPr txBox="1"/>
          <p:nvPr/>
        </p:nvSpPr>
        <p:spPr>
          <a:xfrm rot="237515">
            <a:off x="6287403" y="5800013"/>
            <a:ext cx="5466997" cy="523220"/>
          </a:xfrm>
          <a:prstGeom prst="rect">
            <a:avLst/>
          </a:prstGeom>
        </p:spPr>
        <p:style>
          <a:lnRef idx="1">
            <a:schemeClr val="accent3"/>
          </a:lnRef>
          <a:fillRef idx="1001">
            <a:schemeClr val="dk2"/>
          </a:fillRef>
          <a:effectRef idx="2">
            <a:schemeClr val="accent3"/>
          </a:effectRef>
          <a:fontRef idx="minor">
            <a:schemeClr val="lt1"/>
          </a:fontRef>
        </p:style>
        <p:txBody>
          <a:bodyPr wrap="square" rtlCol="0">
            <a:spAutoFit/>
          </a:bodyPr>
          <a:lstStyle/>
          <a:p>
            <a:pPr algn="ctr"/>
            <a:r>
              <a:rPr lang="fr-FR" sz="2800" b="1" dirty="0" smtClean="0">
                <a:solidFill>
                  <a:srgbClr val="FFC000"/>
                </a:solidFill>
              </a:rPr>
              <a:t>PAR QUI, POURQUOI , COMMENT ?</a:t>
            </a:r>
            <a:endParaRPr lang="fr-FR" sz="2800" b="1" dirty="0">
              <a:solidFill>
                <a:srgbClr val="FFC000"/>
              </a:solidFill>
            </a:endParaRPr>
          </a:p>
        </p:txBody>
      </p:sp>
      <p:sp>
        <p:nvSpPr>
          <p:cNvPr id="7" name="ZoneTexte 6"/>
          <p:cNvSpPr txBox="1"/>
          <p:nvPr/>
        </p:nvSpPr>
        <p:spPr>
          <a:xfrm rot="21073588">
            <a:off x="5364632" y="4845496"/>
            <a:ext cx="5430222" cy="584775"/>
          </a:xfrm>
          <a:prstGeom prst="rect">
            <a:avLst/>
          </a:prstGeom>
          <a:solidFill>
            <a:srgbClr val="FFC000"/>
          </a:solidFill>
        </p:spPr>
        <p:txBody>
          <a:bodyPr wrap="square" rtlCol="0">
            <a:spAutoFit/>
          </a:bodyPr>
          <a:lstStyle/>
          <a:p>
            <a:pPr algn="ctr"/>
            <a:r>
              <a:rPr lang="fr-FR" sz="3200" b="1" dirty="0" smtClean="0"/>
              <a:t>Les démocraties menacées ?</a:t>
            </a:r>
            <a:endParaRPr lang="fr-FR" sz="3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0" y="0"/>
            <a:ext cx="12192000" cy="706700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athalie\Desktop\emma-gonzalez-dechire-constitution.jpg"/>
          <p:cNvPicPr>
            <a:picLocks noChangeAspect="1" noChangeArrowheads="1"/>
          </p:cNvPicPr>
          <p:nvPr/>
        </p:nvPicPr>
        <p:blipFill>
          <a:blip r:embed="rId2" cstate="print"/>
          <a:srcRect/>
          <a:stretch>
            <a:fillRect/>
          </a:stretch>
        </p:blipFill>
        <p:spPr bwMode="auto">
          <a:xfrm>
            <a:off x="9026288" y="0"/>
            <a:ext cx="2933700" cy="4495800"/>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3203456" y="164467"/>
            <a:ext cx="3050655" cy="1691629"/>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286604" y="2046930"/>
            <a:ext cx="2573162" cy="1910922"/>
          </a:xfrm>
          <a:prstGeom prst="rect">
            <a:avLst/>
          </a:prstGeom>
          <a:noFill/>
          <a:ln w="9525">
            <a:noFill/>
            <a:miter lim="800000"/>
            <a:headEnd/>
            <a:tailEnd/>
          </a:ln>
        </p:spPr>
      </p:pic>
      <p:pic>
        <p:nvPicPr>
          <p:cNvPr id="14340" name="Picture 4"/>
          <p:cNvPicPr>
            <a:picLocks noChangeAspect="1" noChangeArrowheads="1"/>
          </p:cNvPicPr>
          <p:nvPr/>
        </p:nvPicPr>
        <p:blipFill>
          <a:blip r:embed="rId5" cstate="print"/>
          <a:srcRect/>
          <a:stretch>
            <a:fillRect/>
          </a:stretch>
        </p:blipFill>
        <p:spPr bwMode="auto">
          <a:xfrm>
            <a:off x="8038531" y="4970984"/>
            <a:ext cx="3539034" cy="1170510"/>
          </a:xfrm>
          <a:prstGeom prst="rect">
            <a:avLst/>
          </a:prstGeom>
          <a:noFill/>
          <a:ln w="9525">
            <a:noFill/>
            <a:miter lim="800000"/>
            <a:headEnd/>
            <a:tailEnd/>
          </a:ln>
        </p:spPr>
      </p:pic>
      <p:pic>
        <p:nvPicPr>
          <p:cNvPr id="14341" name="Picture 5"/>
          <p:cNvPicPr>
            <a:picLocks noChangeAspect="1" noChangeArrowheads="1"/>
          </p:cNvPicPr>
          <p:nvPr/>
        </p:nvPicPr>
        <p:blipFill>
          <a:blip r:embed="rId6" cstate="print"/>
          <a:srcRect/>
          <a:stretch>
            <a:fillRect/>
          </a:stretch>
        </p:blipFill>
        <p:spPr bwMode="auto">
          <a:xfrm>
            <a:off x="4189864" y="1875414"/>
            <a:ext cx="3927215" cy="2099211"/>
          </a:xfrm>
          <a:prstGeom prst="rect">
            <a:avLst/>
          </a:prstGeom>
          <a:noFill/>
          <a:ln w="9525">
            <a:noFill/>
            <a:miter lim="800000"/>
            <a:headEnd/>
            <a:tailEnd/>
          </a:ln>
        </p:spPr>
      </p:pic>
      <p:pic>
        <p:nvPicPr>
          <p:cNvPr id="8" name="Picture 4"/>
          <p:cNvPicPr>
            <a:picLocks noChangeAspect="1" noChangeArrowheads="1"/>
          </p:cNvPicPr>
          <p:nvPr/>
        </p:nvPicPr>
        <p:blipFill>
          <a:blip r:embed="rId7" cstate="print"/>
          <a:srcRect/>
          <a:stretch>
            <a:fillRect/>
          </a:stretch>
        </p:blipFill>
        <p:spPr bwMode="auto">
          <a:xfrm>
            <a:off x="887104" y="4337643"/>
            <a:ext cx="2700658" cy="2311540"/>
          </a:xfrm>
          <a:prstGeom prst="rect">
            <a:avLst/>
          </a:prstGeom>
          <a:noFill/>
          <a:ln w="9525">
            <a:noFill/>
            <a:miter lim="800000"/>
            <a:headEnd/>
            <a:tailEnd/>
          </a:ln>
        </p:spPr>
      </p:pic>
      <p:pic>
        <p:nvPicPr>
          <p:cNvPr id="9" name="Picture 3"/>
          <p:cNvPicPr>
            <a:picLocks noChangeAspect="1" noChangeArrowheads="1"/>
          </p:cNvPicPr>
          <p:nvPr/>
        </p:nvPicPr>
        <p:blipFill>
          <a:blip r:embed="rId8" cstate="print"/>
          <a:srcRect/>
          <a:stretch>
            <a:fillRect/>
          </a:stretch>
        </p:blipFill>
        <p:spPr bwMode="auto">
          <a:xfrm>
            <a:off x="4829046" y="4105743"/>
            <a:ext cx="3057374" cy="2561189"/>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5464"/>
            <a:ext cx="12192000" cy="526297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fr-FR" sz="2000" b="1" dirty="0" smtClean="0">
                <a:solidFill>
                  <a:srgbClr val="002060"/>
                </a:solidFill>
                <a:latin typeface="Trebuchet MS" pitchFamily="34" charset="0"/>
              </a:rPr>
              <a:t>CONCERNANT LES SUJETS POLÉMIQUES, DE DÉBAT SUR INTERNET.. </a:t>
            </a:r>
          </a:p>
          <a:p>
            <a:pPr algn="ctr"/>
            <a:r>
              <a:rPr lang="fr-FR" sz="2000" b="1" dirty="0" smtClean="0">
                <a:solidFill>
                  <a:srgbClr val="002060"/>
                </a:solidFill>
                <a:latin typeface="Trebuchet MS" pitchFamily="34" charset="0"/>
              </a:rPr>
              <a:t>LES SITES FAVORABLES À LA « CROYANCE » SONT TOUJOURS EN NOMBRE SUPÉRIEUR À CEUX DÉFAVORABLES OU À CEUX LIÉS À LA CONNAISSANCE. </a:t>
            </a:r>
          </a:p>
          <a:p>
            <a:endParaRPr lang="fr-FR" sz="2000" b="1" dirty="0" smtClean="0">
              <a:solidFill>
                <a:srgbClr val="002060"/>
              </a:solidFill>
              <a:latin typeface="Trebuchet MS" pitchFamily="34" charset="0"/>
            </a:endParaRPr>
          </a:p>
          <a:p>
            <a:r>
              <a:rPr lang="fr-FR" sz="2400" dirty="0" smtClean="0">
                <a:solidFill>
                  <a:schemeClr val="tx1"/>
                </a:solidFill>
              </a:rPr>
              <a:t>Selon</a:t>
            </a:r>
            <a:r>
              <a:rPr lang="fr-FR" sz="2400" b="1" dirty="0" smtClean="0">
                <a:solidFill>
                  <a:schemeClr val="tx1"/>
                </a:solidFill>
              </a:rPr>
              <a:t> Gérald </a:t>
            </a:r>
            <a:r>
              <a:rPr lang="fr-FR" sz="2400" b="1" dirty="0" err="1" smtClean="0">
                <a:solidFill>
                  <a:schemeClr val="tx1"/>
                </a:solidFill>
              </a:rPr>
              <a:t>Bronner</a:t>
            </a:r>
            <a:r>
              <a:rPr lang="fr-FR" sz="2400" b="1" dirty="0" smtClean="0">
                <a:solidFill>
                  <a:schemeClr val="tx1"/>
                </a:solidFill>
              </a:rPr>
              <a:t> </a:t>
            </a:r>
            <a:r>
              <a:rPr lang="fr-FR" sz="2400" dirty="0" smtClean="0"/>
              <a:t>dans «</a:t>
            </a:r>
            <a:r>
              <a:rPr lang="fr-FR" sz="2400" i="1" dirty="0" smtClean="0"/>
              <a:t> La Démocratie des crédules</a:t>
            </a:r>
            <a:r>
              <a:rPr lang="fr-FR" sz="2400" dirty="0" smtClean="0"/>
              <a:t> »</a:t>
            </a:r>
          </a:p>
          <a:p>
            <a:pPr algn="just"/>
            <a:r>
              <a:rPr lang="fr-FR" sz="2400" dirty="0" smtClean="0"/>
              <a:t>Il existe un Oligopole cognitif de la croyance : les "croyants" sont plus dynamiques, militants et veulent prouver, valoriser leurs croyances alors que les scientifiques, les "savants" ne veulent pas passer leur temps à démentir et ne veulent pas perdre leur temps à contredire les croyances non scientifiques et les pseudo preuves. (exception faite, pour les sites rationalistes : zététique, AFIS) </a:t>
            </a:r>
          </a:p>
          <a:p>
            <a:pPr algn="just"/>
            <a:endParaRPr lang="fr-FR" sz="2400" dirty="0" smtClean="0"/>
          </a:p>
          <a:p>
            <a:r>
              <a:rPr lang="fr-FR" sz="2400" b="1" dirty="0" smtClean="0"/>
              <a:t>Dominique Cardon </a:t>
            </a:r>
            <a:r>
              <a:rPr lang="fr-FR" sz="2400" dirty="0" smtClean="0"/>
              <a:t>parle de </a:t>
            </a:r>
            <a:r>
              <a:rPr lang="fr-FR" sz="2400" b="1" dirty="0" smtClean="0">
                <a:solidFill>
                  <a:srgbClr val="002060"/>
                </a:solidFill>
              </a:rPr>
              <a:t>LA TYRANNIE DES AGISSANTS</a:t>
            </a:r>
            <a:r>
              <a:rPr lang="fr-FR" sz="2400" dirty="0" smtClean="0">
                <a:solidFill>
                  <a:srgbClr val="002060"/>
                </a:solidFill>
              </a:rPr>
              <a:t> </a:t>
            </a:r>
            <a:r>
              <a:rPr lang="fr-FR" sz="2400" dirty="0" smtClean="0"/>
              <a:t>et </a:t>
            </a:r>
            <a:r>
              <a:rPr lang="fr-FR" sz="2400" dirty="0" smtClean="0">
                <a:hlinkClick r:id="rId2"/>
              </a:rPr>
              <a:t> explique la chose suivante</a:t>
            </a:r>
            <a:r>
              <a:rPr lang="fr-FR" sz="2400" dirty="0" smtClean="0"/>
              <a:t> : « </a:t>
            </a:r>
            <a:r>
              <a:rPr lang="fr-FR" sz="2400" i="1" dirty="0" smtClean="0"/>
              <a:t>….Internet donne une prime incroyable à ceux qui font (qui agissent , réagissent..).il existe donc </a:t>
            </a:r>
            <a:r>
              <a:rPr lang="fr-FR" sz="2400" b="1" i="1" dirty="0" smtClean="0">
                <a:solidFill>
                  <a:srgbClr val="002060"/>
                </a:solidFill>
              </a:rPr>
              <a:t>une tyrannie des agissants.</a:t>
            </a:r>
            <a:endParaRPr lang="fr-FR" sz="2400" b="1" dirty="0" smtClean="0">
              <a:solidFill>
                <a:srgbClr val="002060"/>
              </a:solidFill>
            </a:endParaRPr>
          </a:p>
          <a:p>
            <a:pPr algn="just"/>
            <a:endParaRPr lang="fr-FR" sz="2000" dirty="0" smtClean="0"/>
          </a:p>
          <a:p>
            <a:endParaRPr lang="fr-FR" sz="2000" dirty="0" smtClean="0"/>
          </a:p>
        </p:txBody>
      </p:sp>
    </p:spTree>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6528</TotalTime>
  <Words>2099</Words>
  <Application>Microsoft Office PowerPoint</Application>
  <PresentationFormat>Personnalisé</PresentationFormat>
  <Paragraphs>318</Paragraphs>
  <Slides>57</Slides>
  <Notes>20</Notes>
  <HiddenSlides>0</HiddenSlides>
  <MMClips>0</MMClips>
  <ScaleCrop>false</ScaleCrop>
  <HeadingPairs>
    <vt:vector size="4" baseType="variant">
      <vt:variant>
        <vt:lpstr>Thème</vt:lpstr>
      </vt:variant>
      <vt:variant>
        <vt:i4>2</vt:i4>
      </vt:variant>
      <vt:variant>
        <vt:lpstr>Titres des diapositives</vt:lpstr>
      </vt:variant>
      <vt:variant>
        <vt:i4>57</vt:i4>
      </vt:variant>
    </vt:vector>
  </HeadingPairs>
  <TitlesOfParts>
    <vt:vector size="59" baseType="lpstr">
      <vt:lpstr>Conception personnalisée</vt:lpstr>
      <vt:lpstr>2_Conception personnalisée</vt:lpstr>
      <vt:lpstr>MUTATION DE L’INFORMATION : NÉCESSITÉ DÉVELOPPER  SON ESPRIT CRITIQUE</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Argent, fakenews  : la démocratie menacée </vt:lpstr>
      <vt:lpstr>Diapositive 16</vt:lpstr>
      <vt:lpstr>Diapositive 17</vt:lpstr>
      <vt:lpstr>Diapositive 18</vt:lpstr>
      <vt:lpstr>Diapositive 19</vt:lpstr>
      <vt:lpstr>Diapositive 20</vt:lpstr>
      <vt:lpstr>Diapositive 21</vt:lpstr>
      <vt:lpstr>« Théorie du complot ». L’expression, selon Pierre-André Taguieff (1), est malheureuse.  Elle donne en effet à penser que les complots n’existent jamais, ce qui est évidemment faux. Aussi le sociologue préfère-t-il parler de « mentalité complotiste ».  Ce qui la caractérise, c’est la tendance à attribuer tout événement dramatique à un complot ourdi en secret par un individu ou un groupe plus ou moins important, elle remet toujours en cause la version communément admise de l’événement »       Pierre-André Taguieff est directeur de recherche au CNRS</vt:lpstr>
      <vt:lpstr>La thèse du complot : pour expliquer un phénomène social, il suffit de découvrir ceux qui ont intérêt à ce qu’il se produise. (à qui profite le crime) Elle part de l’idée erronée que tout ce qui se passe dans une société, guerre, chômage, pénurie, pauvreté, etc., résulte directement de desseins d’individus ou de groupes puissants.       Karl Popper</vt:lpstr>
      <vt:lpstr>Diapositive 24</vt:lpstr>
      <vt:lpstr>Diapositive 25</vt:lpstr>
      <vt:lpstr>Diapositive 26</vt:lpstr>
      <vt:lpstr>Diapositive 27</vt:lpstr>
      <vt:lpstr>Diapositive 28</vt:lpstr>
      <vt:lpstr>Diapositive 29</vt:lpstr>
      <vt:lpstr>Diapositive 30</vt:lpstr>
      <vt:lpstr>LES TECHNIQUES  des manipulateurs </vt:lpstr>
      <vt:lpstr>Diapositive 32</vt:lpstr>
      <vt:lpstr>Diapositive 33</vt:lpstr>
      <vt:lpstr>Diapositive 34</vt:lpstr>
      <vt:lpstr>Diapositive 35</vt:lpstr>
      <vt:lpstr>MÈMES ET MÉTA-LANGAGE</vt:lpstr>
      <vt:lpstr>Diapositive 37</vt:lpstr>
      <vt:lpstr>Diapositive 38</vt:lpstr>
      <vt:lpstr>Diapositive 39</vt:lpstr>
      <vt:lpstr>Diapositive 40</vt:lpstr>
      <vt:lpstr>Diapositive 41</vt:lpstr>
      <vt:lpstr>Diapositive 42</vt:lpstr>
      <vt:lpstr>Diapositive 43</vt:lpstr>
      <vt:lpstr>DEEP FAKE</vt:lpstr>
      <vt:lpstr>LES TECHNIQUES DU WEB</vt:lpstr>
      <vt:lpstr>Diapositive 46</vt:lpstr>
      <vt:lpstr>Diapositive 47</vt:lpstr>
      <vt:lpstr>Diapositive 48</vt:lpstr>
      <vt:lpstr>Diapositive 49</vt:lpstr>
      <vt:lpstr>Diapositive 50</vt:lpstr>
      <vt:lpstr>BIAIS DE CONFIRMATION</vt:lpstr>
      <vt:lpstr>Diapositive 52</vt:lpstr>
      <vt:lpstr>Diapositive 53</vt:lpstr>
      <vt:lpstr>Diapositive 54</vt:lpstr>
      <vt:lpstr>Diapositive 55</vt:lpstr>
      <vt:lpstr>Diapositive 56</vt:lpstr>
      <vt:lpstr>Diapositive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Kévin Legros</dc:creator>
  <cp:lastModifiedBy>Nathalie</cp:lastModifiedBy>
  <cp:revision>200</cp:revision>
  <cp:lastPrinted>2016-12-01T10:29:53Z</cp:lastPrinted>
  <dcterms:created xsi:type="dcterms:W3CDTF">2016-11-14T15:04:10Z</dcterms:created>
  <dcterms:modified xsi:type="dcterms:W3CDTF">2019-09-25T14:18:36Z</dcterms:modified>
</cp:coreProperties>
</file>